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261" r:id="rId7"/>
    <p:sldId id="324" r:id="rId8"/>
    <p:sldId id="325" r:id="rId9"/>
    <p:sldId id="313" r:id="rId10"/>
    <p:sldId id="314" r:id="rId11"/>
    <p:sldId id="315" r:id="rId12"/>
    <p:sldId id="322" r:id="rId13"/>
    <p:sldId id="316" r:id="rId14"/>
    <p:sldId id="318" r:id="rId15"/>
    <p:sldId id="331" r:id="rId16"/>
    <p:sldId id="334" r:id="rId17"/>
    <p:sldId id="332" r:id="rId18"/>
    <p:sldId id="333" r:id="rId19"/>
    <p:sldId id="335" r:id="rId20"/>
    <p:sldId id="319" r:id="rId21"/>
    <p:sldId id="330" r:id="rId22"/>
    <p:sldId id="329" r:id="rId23"/>
    <p:sldId id="320" r:id="rId24"/>
    <p:sldId id="321" r:id="rId25"/>
    <p:sldId id="317" r:id="rId26"/>
    <p:sldId id="326" r:id="rId27"/>
    <p:sldId id="336" r:id="rId28"/>
    <p:sldId id="337" r:id="rId29"/>
    <p:sldId id="338" r:id="rId30"/>
    <p:sldId id="339" r:id="rId31"/>
    <p:sldId id="340" r:id="rId32"/>
    <p:sldId id="31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3840" userDrawn="1">
          <p15:clr>
            <a:srgbClr val="A4A3A4"/>
          </p15:clr>
        </p15:guide>
        <p15:guide id="3" orient="horz" pos="912" userDrawn="1">
          <p15:clr>
            <a:srgbClr val="A4A3A4"/>
          </p15:clr>
        </p15:guide>
        <p15:guide id="4" orient="horz" pos="1680" userDrawn="1">
          <p15:clr>
            <a:srgbClr val="A4A3A4"/>
          </p15:clr>
        </p15:guide>
        <p15:guide id="5" orient="horz" pos="2496" userDrawn="1">
          <p15:clr>
            <a:srgbClr val="A4A3A4"/>
          </p15:clr>
        </p15:guide>
        <p15:guide id="6" orient="horz" pos="33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nagias, Anna" initials="MA" lastIdx="7" clrIdx="0">
    <p:extLst>
      <p:ext uri="{19B8F6BF-5375-455C-9EA6-DF929625EA0E}">
        <p15:presenceInfo xmlns:p15="http://schemas.microsoft.com/office/powerpoint/2012/main" userId="S-1-5-21-1715567821-152049171-1801674531-105242" providerId="AD"/>
      </p:ext>
    </p:extLst>
  </p:cmAuthor>
  <p:cmAuthor id="2" name="Cleary, Chelsea" initials="CC" lastIdx="5" clrIdx="1">
    <p:extLst>
      <p:ext uri="{19B8F6BF-5375-455C-9EA6-DF929625EA0E}">
        <p15:presenceInfo xmlns:p15="http://schemas.microsoft.com/office/powerpoint/2012/main" userId="S-1-5-21-1715567821-152049171-1801674531-207345" providerId="AD"/>
      </p:ext>
    </p:extLst>
  </p:cmAuthor>
  <p:cmAuthor id="3" name="Plisko, Patti" initials="PP" lastIdx="1" clrIdx="2">
    <p:extLst>
      <p:ext uri="{19B8F6BF-5375-455C-9EA6-DF929625EA0E}">
        <p15:presenceInfo xmlns:p15="http://schemas.microsoft.com/office/powerpoint/2012/main" userId="S-1-5-21-1715567821-152049171-1801674531-3811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C327"/>
    <a:srgbClr val="77787B"/>
    <a:srgbClr val="42859E"/>
    <a:srgbClr val="F58022"/>
    <a:srgbClr val="C7C8CA"/>
    <a:srgbClr val="515254"/>
    <a:srgbClr val="F8F8F8"/>
    <a:srgbClr val="000000"/>
    <a:srgbClr val="71ADB7"/>
    <a:srgbClr val="3A61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2" d="100"/>
          <a:sy n="22" d="100"/>
        </p:scale>
        <p:origin x="3446" y="24"/>
      </p:cViewPr>
      <p:guideLst>
        <p:guide orient="horz" pos="3072"/>
        <p:guide pos="3840"/>
        <p:guide orient="horz" pos="912"/>
        <p:guide orient="horz" pos="1680"/>
        <p:guide orient="horz" pos="2496"/>
        <p:guide orient="horz" pos="33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37" Type="http://schemas.openxmlformats.org/officeDocument/2006/relationships/viewProps" Target="viewProps.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8FA09-7F48-4914-94DA-F343EDEB6B82}"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422A7-4474-4769-84E4-00E139067450}" type="slidenum">
              <a:rPr lang="en-US" smtClean="0"/>
              <a:t>‹#›</a:t>
            </a:fld>
            <a:endParaRPr lang="en-US"/>
          </a:p>
        </p:txBody>
      </p:sp>
    </p:spTree>
    <p:extLst>
      <p:ext uri="{BB962C8B-B14F-4D97-AF65-F5344CB8AC3E}">
        <p14:creationId xmlns:p14="http://schemas.microsoft.com/office/powerpoint/2010/main" val="294283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422A7-4474-4769-84E4-00E139067450}" type="slidenum">
              <a:rPr lang="en-US" smtClean="0"/>
              <a:t>1</a:t>
            </a:fld>
            <a:endParaRPr lang="en-US"/>
          </a:p>
        </p:txBody>
      </p:sp>
    </p:spTree>
    <p:extLst>
      <p:ext uri="{BB962C8B-B14F-4D97-AF65-F5344CB8AC3E}">
        <p14:creationId xmlns:p14="http://schemas.microsoft.com/office/powerpoint/2010/main" val="156601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422A7-4474-4769-84E4-00E139067450}" type="slidenum">
              <a:rPr lang="en-US" smtClean="0"/>
              <a:t>15</a:t>
            </a:fld>
            <a:endParaRPr lang="en-US"/>
          </a:p>
        </p:txBody>
      </p:sp>
    </p:spTree>
    <p:extLst>
      <p:ext uri="{BB962C8B-B14F-4D97-AF65-F5344CB8AC3E}">
        <p14:creationId xmlns:p14="http://schemas.microsoft.com/office/powerpoint/2010/main" val="1406184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422A7-4474-4769-84E4-00E139067450}" type="slidenum">
              <a:rPr lang="en-US" smtClean="0"/>
              <a:t>16</a:t>
            </a:fld>
            <a:endParaRPr lang="en-US"/>
          </a:p>
        </p:txBody>
      </p:sp>
    </p:spTree>
    <p:extLst>
      <p:ext uri="{BB962C8B-B14F-4D97-AF65-F5344CB8AC3E}">
        <p14:creationId xmlns:p14="http://schemas.microsoft.com/office/powerpoint/2010/main" val="114777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422A7-4474-4769-84E4-00E139067450}" type="slidenum">
              <a:rPr lang="en-US" smtClean="0"/>
              <a:t>17</a:t>
            </a:fld>
            <a:endParaRPr lang="en-US"/>
          </a:p>
        </p:txBody>
      </p:sp>
    </p:spTree>
    <p:extLst>
      <p:ext uri="{BB962C8B-B14F-4D97-AF65-F5344CB8AC3E}">
        <p14:creationId xmlns:p14="http://schemas.microsoft.com/office/powerpoint/2010/main" val="5370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422A7-4474-4769-84E4-00E139067450}" type="slidenum">
              <a:rPr lang="en-US" smtClean="0"/>
              <a:t>27</a:t>
            </a:fld>
            <a:endParaRPr lang="en-US"/>
          </a:p>
        </p:txBody>
      </p:sp>
    </p:spTree>
    <p:extLst>
      <p:ext uri="{BB962C8B-B14F-4D97-AF65-F5344CB8AC3E}">
        <p14:creationId xmlns:p14="http://schemas.microsoft.com/office/powerpoint/2010/main" val="1566018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6566-D72C-43B7-8DE5-8E54750EE9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99A731-687A-4FAB-89FC-F95703715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0B2AAC-4AE1-4E90-8D7D-8FC157FE9C0A}"/>
              </a:ext>
            </a:extLst>
          </p:cNvPr>
          <p:cNvSpPr>
            <a:spLocks noGrp="1"/>
          </p:cNvSpPr>
          <p:nvPr>
            <p:ph type="dt" sz="half" idx="10"/>
          </p:nvPr>
        </p:nvSpPr>
        <p:spPr/>
        <p:txBody>
          <a:bodyPr/>
          <a:lstStyle/>
          <a:p>
            <a:fld id="{025E6B39-CED8-4E18-9568-7441C3A32EE8}" type="datetimeFigureOut">
              <a:rPr lang="en-US" smtClean="0"/>
              <a:t>1/9/2024</a:t>
            </a:fld>
            <a:endParaRPr lang="en-US"/>
          </a:p>
        </p:txBody>
      </p:sp>
      <p:sp>
        <p:nvSpPr>
          <p:cNvPr id="5" name="Footer Placeholder 4">
            <a:extLst>
              <a:ext uri="{FF2B5EF4-FFF2-40B4-BE49-F238E27FC236}">
                <a16:creationId xmlns:a16="http://schemas.microsoft.com/office/drawing/2014/main" id="{1CCE16C8-70D4-4AFC-AAC4-97224FB3F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2B7D4-B08B-4982-8A61-DE812DAF3E84}"/>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97116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E168-68F5-4FE0-82FC-D0F74BF7E1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49A49B-1C50-418C-8CF6-D621B967FF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08FB0-7EF7-45C4-8DDD-9AD0E1C1D7E6}"/>
              </a:ext>
            </a:extLst>
          </p:cNvPr>
          <p:cNvSpPr>
            <a:spLocks noGrp="1"/>
          </p:cNvSpPr>
          <p:nvPr>
            <p:ph type="dt" sz="half" idx="10"/>
          </p:nvPr>
        </p:nvSpPr>
        <p:spPr/>
        <p:txBody>
          <a:bodyPr/>
          <a:lstStyle/>
          <a:p>
            <a:fld id="{025E6B39-CED8-4E18-9568-7441C3A32EE8}" type="datetimeFigureOut">
              <a:rPr lang="en-US" smtClean="0"/>
              <a:t>1/9/2024</a:t>
            </a:fld>
            <a:endParaRPr lang="en-US"/>
          </a:p>
        </p:txBody>
      </p:sp>
      <p:sp>
        <p:nvSpPr>
          <p:cNvPr id="5" name="Footer Placeholder 4">
            <a:extLst>
              <a:ext uri="{FF2B5EF4-FFF2-40B4-BE49-F238E27FC236}">
                <a16:creationId xmlns:a16="http://schemas.microsoft.com/office/drawing/2014/main" id="{083CD2A2-0202-4B22-A843-7A73B4CE8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561BB-48C0-4817-AC4A-B7E293622361}"/>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3914303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D03C88-9CF1-4F3E-94E0-B52DC090A1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9EAB3E-93C8-4867-8B00-04BE8D8382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F5F9D-771F-40BD-9ECB-7C00F67B2AF2}"/>
              </a:ext>
            </a:extLst>
          </p:cNvPr>
          <p:cNvSpPr>
            <a:spLocks noGrp="1"/>
          </p:cNvSpPr>
          <p:nvPr>
            <p:ph type="dt" sz="half" idx="10"/>
          </p:nvPr>
        </p:nvSpPr>
        <p:spPr/>
        <p:txBody>
          <a:bodyPr/>
          <a:lstStyle/>
          <a:p>
            <a:fld id="{025E6B39-CED8-4E18-9568-7441C3A32EE8}" type="datetimeFigureOut">
              <a:rPr lang="en-US" smtClean="0"/>
              <a:t>1/9/2024</a:t>
            </a:fld>
            <a:endParaRPr lang="en-US"/>
          </a:p>
        </p:txBody>
      </p:sp>
      <p:sp>
        <p:nvSpPr>
          <p:cNvPr id="5" name="Footer Placeholder 4">
            <a:extLst>
              <a:ext uri="{FF2B5EF4-FFF2-40B4-BE49-F238E27FC236}">
                <a16:creationId xmlns:a16="http://schemas.microsoft.com/office/drawing/2014/main" id="{4728D5A2-BF03-438B-BC44-BC40D085D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8BFA1-CF08-4819-942E-A32664DA2AC7}"/>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2510954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reeform 6"/>
          <p:cNvSpPr>
            <a:spLocks/>
          </p:cNvSpPr>
          <p:nvPr userDrawn="1"/>
        </p:nvSpPr>
        <p:spPr bwMode="auto">
          <a:xfrm>
            <a:off x="8623301" y="3876676"/>
            <a:ext cx="3570817" cy="2981325"/>
          </a:xfrm>
          <a:custGeom>
            <a:avLst/>
            <a:gdLst>
              <a:gd name="T0" fmla="*/ 324 w 1200"/>
              <a:gd name="T1" fmla="*/ 672 h 1334"/>
              <a:gd name="T2" fmla="*/ 0 w 1200"/>
              <a:gd name="T3" fmla="*/ 1334 h 1334"/>
              <a:gd name="T4" fmla="*/ 1200 w 1200"/>
              <a:gd name="T5" fmla="*/ 1334 h 1334"/>
              <a:gd name="T6" fmla="*/ 1200 w 1200"/>
              <a:gd name="T7" fmla="*/ 0 h 1334"/>
              <a:gd name="T8" fmla="*/ 800 w 1200"/>
              <a:gd name="T9" fmla="*/ 196 h 1334"/>
              <a:gd name="T10" fmla="*/ 324 w 1200"/>
              <a:gd name="T11" fmla="*/ 672 h 1334"/>
            </a:gdLst>
            <a:ahLst/>
            <a:cxnLst>
              <a:cxn ang="0">
                <a:pos x="T0" y="T1"/>
              </a:cxn>
              <a:cxn ang="0">
                <a:pos x="T2" y="T3"/>
              </a:cxn>
              <a:cxn ang="0">
                <a:pos x="T4" y="T5"/>
              </a:cxn>
              <a:cxn ang="0">
                <a:pos x="T6" y="T7"/>
              </a:cxn>
              <a:cxn ang="0">
                <a:pos x="T8" y="T9"/>
              </a:cxn>
              <a:cxn ang="0">
                <a:pos x="T10" y="T11"/>
              </a:cxn>
            </a:cxnLst>
            <a:rect l="0" t="0" r="r" b="b"/>
            <a:pathLst>
              <a:path w="1200" h="1334">
                <a:moveTo>
                  <a:pt x="324" y="672"/>
                </a:moveTo>
                <a:cubicBezTo>
                  <a:pt x="0" y="1334"/>
                  <a:pt x="0" y="1334"/>
                  <a:pt x="0" y="1334"/>
                </a:cubicBezTo>
                <a:cubicBezTo>
                  <a:pt x="1200" y="1334"/>
                  <a:pt x="1200" y="1334"/>
                  <a:pt x="1200" y="1334"/>
                </a:cubicBezTo>
                <a:cubicBezTo>
                  <a:pt x="1200" y="0"/>
                  <a:pt x="1200" y="0"/>
                  <a:pt x="1200" y="0"/>
                </a:cubicBezTo>
                <a:cubicBezTo>
                  <a:pt x="800" y="196"/>
                  <a:pt x="800" y="196"/>
                  <a:pt x="800" y="196"/>
                </a:cubicBezTo>
                <a:cubicBezTo>
                  <a:pt x="800" y="196"/>
                  <a:pt x="480" y="352"/>
                  <a:pt x="324" y="672"/>
                </a:cubicBezTo>
                <a:close/>
              </a:path>
            </a:pathLst>
          </a:custGeom>
          <a:solidFill>
            <a:srgbClr val="B5C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 name="Freeform 7"/>
          <p:cNvSpPr>
            <a:spLocks/>
          </p:cNvSpPr>
          <p:nvPr userDrawn="1"/>
        </p:nvSpPr>
        <p:spPr bwMode="auto">
          <a:xfrm>
            <a:off x="4969933" y="4835526"/>
            <a:ext cx="4607984" cy="2022475"/>
          </a:xfrm>
          <a:custGeom>
            <a:avLst/>
            <a:gdLst>
              <a:gd name="T0" fmla="*/ 1228 w 1548"/>
              <a:gd name="T1" fmla="*/ 157 h 905"/>
              <a:gd name="T2" fmla="*/ 201 w 1548"/>
              <a:gd name="T3" fmla="*/ 658 h 905"/>
              <a:gd name="T4" fmla="*/ 0 w 1548"/>
              <a:gd name="T5" fmla="*/ 905 h 905"/>
              <a:gd name="T6" fmla="*/ 1106 w 1548"/>
              <a:gd name="T7" fmla="*/ 905 h 905"/>
              <a:gd name="T8" fmla="*/ 1392 w 1548"/>
              <a:gd name="T9" fmla="*/ 320 h 905"/>
              <a:gd name="T10" fmla="*/ 1228 w 1548"/>
              <a:gd name="T11" fmla="*/ 157 h 905"/>
            </a:gdLst>
            <a:ahLst/>
            <a:cxnLst>
              <a:cxn ang="0">
                <a:pos x="T0" y="T1"/>
              </a:cxn>
              <a:cxn ang="0">
                <a:pos x="T2" y="T3"/>
              </a:cxn>
              <a:cxn ang="0">
                <a:pos x="T4" y="T5"/>
              </a:cxn>
              <a:cxn ang="0">
                <a:pos x="T6" y="T7"/>
              </a:cxn>
              <a:cxn ang="0">
                <a:pos x="T8" y="T9"/>
              </a:cxn>
              <a:cxn ang="0">
                <a:pos x="T10" y="T11"/>
              </a:cxn>
            </a:cxnLst>
            <a:rect l="0" t="0" r="r" b="b"/>
            <a:pathLst>
              <a:path w="1548" h="905">
                <a:moveTo>
                  <a:pt x="1228" y="157"/>
                </a:moveTo>
                <a:cubicBezTo>
                  <a:pt x="201" y="658"/>
                  <a:pt x="201" y="658"/>
                  <a:pt x="201" y="658"/>
                </a:cubicBezTo>
                <a:cubicBezTo>
                  <a:pt x="201" y="658"/>
                  <a:pt x="34" y="739"/>
                  <a:pt x="0" y="905"/>
                </a:cubicBezTo>
                <a:cubicBezTo>
                  <a:pt x="1106" y="905"/>
                  <a:pt x="1106" y="905"/>
                  <a:pt x="1106" y="905"/>
                </a:cubicBezTo>
                <a:cubicBezTo>
                  <a:pt x="1392" y="320"/>
                  <a:pt x="1392" y="320"/>
                  <a:pt x="1392" y="320"/>
                </a:cubicBezTo>
                <a:cubicBezTo>
                  <a:pt x="1392" y="320"/>
                  <a:pt x="1548" y="0"/>
                  <a:pt x="1228" y="157"/>
                </a:cubicBezTo>
                <a:close/>
              </a:path>
            </a:pathLst>
          </a:custGeom>
          <a:solidFill>
            <a:srgbClr val="F58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 name="Freeform 8"/>
          <p:cNvSpPr>
            <a:spLocks/>
          </p:cNvSpPr>
          <p:nvPr userDrawn="1"/>
        </p:nvSpPr>
        <p:spPr bwMode="auto">
          <a:xfrm>
            <a:off x="10280651" y="1366837"/>
            <a:ext cx="1913467" cy="2941638"/>
          </a:xfrm>
          <a:custGeom>
            <a:avLst/>
            <a:gdLst>
              <a:gd name="T0" fmla="*/ 321 w 643"/>
              <a:gd name="T1" fmla="*/ 1160 h 1316"/>
              <a:gd name="T2" fmla="*/ 643 w 643"/>
              <a:gd name="T3" fmla="*/ 1002 h 1316"/>
              <a:gd name="T4" fmla="*/ 643 w 643"/>
              <a:gd name="T5" fmla="*/ 0 h 1316"/>
              <a:gd name="T6" fmla="*/ 157 w 643"/>
              <a:gd name="T7" fmla="*/ 996 h 1316"/>
              <a:gd name="T8" fmla="*/ 321 w 643"/>
              <a:gd name="T9" fmla="*/ 1160 h 1316"/>
            </a:gdLst>
            <a:ahLst/>
            <a:cxnLst>
              <a:cxn ang="0">
                <a:pos x="T0" y="T1"/>
              </a:cxn>
              <a:cxn ang="0">
                <a:pos x="T2" y="T3"/>
              </a:cxn>
              <a:cxn ang="0">
                <a:pos x="T4" y="T5"/>
              </a:cxn>
              <a:cxn ang="0">
                <a:pos x="T6" y="T7"/>
              </a:cxn>
              <a:cxn ang="0">
                <a:pos x="T8" y="T9"/>
              </a:cxn>
            </a:cxnLst>
            <a:rect l="0" t="0" r="r" b="b"/>
            <a:pathLst>
              <a:path w="643" h="1316">
                <a:moveTo>
                  <a:pt x="321" y="1160"/>
                </a:moveTo>
                <a:cubicBezTo>
                  <a:pt x="643" y="1002"/>
                  <a:pt x="643" y="1002"/>
                  <a:pt x="643" y="1002"/>
                </a:cubicBezTo>
                <a:cubicBezTo>
                  <a:pt x="643" y="0"/>
                  <a:pt x="643" y="0"/>
                  <a:pt x="643" y="0"/>
                </a:cubicBezTo>
                <a:cubicBezTo>
                  <a:pt x="157" y="996"/>
                  <a:pt x="157" y="996"/>
                  <a:pt x="157" y="996"/>
                </a:cubicBezTo>
                <a:cubicBezTo>
                  <a:pt x="157" y="996"/>
                  <a:pt x="0" y="1316"/>
                  <a:pt x="321" y="116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 name="Content Placeholder 2"/>
          <p:cNvSpPr>
            <a:spLocks noGrp="1"/>
          </p:cNvSpPr>
          <p:nvPr>
            <p:ph idx="1"/>
          </p:nvPr>
        </p:nvSpPr>
        <p:spPr>
          <a:xfrm>
            <a:off x="609600" y="1600200"/>
            <a:ext cx="10972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61878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7623-ACF2-40DE-96C7-6A23DC4486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E42198-89B8-4BE9-9C42-790672F96E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2255D-959D-4BC7-899B-CA7D18640FFE}"/>
              </a:ext>
            </a:extLst>
          </p:cNvPr>
          <p:cNvSpPr>
            <a:spLocks noGrp="1"/>
          </p:cNvSpPr>
          <p:nvPr>
            <p:ph type="dt" sz="half" idx="10"/>
          </p:nvPr>
        </p:nvSpPr>
        <p:spPr/>
        <p:txBody>
          <a:bodyPr/>
          <a:lstStyle/>
          <a:p>
            <a:fld id="{025E6B39-CED8-4E18-9568-7441C3A32EE8}" type="datetimeFigureOut">
              <a:rPr lang="en-US" smtClean="0"/>
              <a:t>1/9/2024</a:t>
            </a:fld>
            <a:endParaRPr lang="en-US"/>
          </a:p>
        </p:txBody>
      </p:sp>
      <p:sp>
        <p:nvSpPr>
          <p:cNvPr id="5" name="Footer Placeholder 4">
            <a:extLst>
              <a:ext uri="{FF2B5EF4-FFF2-40B4-BE49-F238E27FC236}">
                <a16:creationId xmlns:a16="http://schemas.microsoft.com/office/drawing/2014/main" id="{BD8DC7CE-956E-4366-83F0-3D0C276AF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1EEE4-6837-4189-BFB2-2976645B2084}"/>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213758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90F9-F882-4383-BE2A-BEE701B011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0FFC7D-9225-47C0-A82A-5AB8976F3A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6792DF-FAA0-4A2A-A705-E31D72E300D8}"/>
              </a:ext>
            </a:extLst>
          </p:cNvPr>
          <p:cNvSpPr>
            <a:spLocks noGrp="1"/>
          </p:cNvSpPr>
          <p:nvPr>
            <p:ph type="dt" sz="half" idx="10"/>
          </p:nvPr>
        </p:nvSpPr>
        <p:spPr/>
        <p:txBody>
          <a:bodyPr/>
          <a:lstStyle/>
          <a:p>
            <a:fld id="{025E6B39-CED8-4E18-9568-7441C3A32EE8}" type="datetimeFigureOut">
              <a:rPr lang="en-US" smtClean="0"/>
              <a:t>1/9/2024</a:t>
            </a:fld>
            <a:endParaRPr lang="en-US"/>
          </a:p>
        </p:txBody>
      </p:sp>
      <p:sp>
        <p:nvSpPr>
          <p:cNvPr id="5" name="Footer Placeholder 4">
            <a:extLst>
              <a:ext uri="{FF2B5EF4-FFF2-40B4-BE49-F238E27FC236}">
                <a16:creationId xmlns:a16="http://schemas.microsoft.com/office/drawing/2014/main" id="{AE8D4E45-3230-492B-8EA5-B63E5C9C3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84587-02ED-4F08-9624-4840B25721A1}"/>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2877801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1710-BEE1-43E5-9FBB-96F7526BA8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81273-08AC-4F48-BBE3-3FA09395F58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C22964-B6E9-4716-AB3B-482392A84A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F8959-68C4-4FA1-959B-64EED599C22F}"/>
              </a:ext>
            </a:extLst>
          </p:cNvPr>
          <p:cNvSpPr>
            <a:spLocks noGrp="1"/>
          </p:cNvSpPr>
          <p:nvPr>
            <p:ph type="dt" sz="half" idx="10"/>
          </p:nvPr>
        </p:nvSpPr>
        <p:spPr/>
        <p:txBody>
          <a:bodyPr/>
          <a:lstStyle/>
          <a:p>
            <a:fld id="{025E6B39-CED8-4E18-9568-7441C3A32EE8}" type="datetimeFigureOut">
              <a:rPr lang="en-US" smtClean="0"/>
              <a:t>1/9/2024</a:t>
            </a:fld>
            <a:endParaRPr lang="en-US"/>
          </a:p>
        </p:txBody>
      </p:sp>
      <p:sp>
        <p:nvSpPr>
          <p:cNvPr id="6" name="Footer Placeholder 5">
            <a:extLst>
              <a:ext uri="{FF2B5EF4-FFF2-40B4-BE49-F238E27FC236}">
                <a16:creationId xmlns:a16="http://schemas.microsoft.com/office/drawing/2014/main" id="{3DBBDFC1-5F48-4E08-BE7C-87DD99ED6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7833F-F378-4CA1-96DA-0F7D194DBF8D}"/>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241459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A04BC-CE0B-4778-8599-71AA5DB0D2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BAD855-0E77-45C2-938C-EEFA27BD13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6E4DB9-52FB-4483-BCE3-0423E91545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01939-44CA-44DB-AFD2-8858BBA64F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273E0B-1C5F-4287-9B65-F4D569A90E5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610FF3-7730-4036-93E1-E9FEAC1E07B1}"/>
              </a:ext>
            </a:extLst>
          </p:cNvPr>
          <p:cNvSpPr>
            <a:spLocks noGrp="1"/>
          </p:cNvSpPr>
          <p:nvPr>
            <p:ph type="dt" sz="half" idx="10"/>
          </p:nvPr>
        </p:nvSpPr>
        <p:spPr/>
        <p:txBody>
          <a:bodyPr/>
          <a:lstStyle/>
          <a:p>
            <a:fld id="{025E6B39-CED8-4E18-9568-7441C3A32EE8}" type="datetimeFigureOut">
              <a:rPr lang="en-US" smtClean="0"/>
              <a:t>1/9/2024</a:t>
            </a:fld>
            <a:endParaRPr lang="en-US"/>
          </a:p>
        </p:txBody>
      </p:sp>
      <p:sp>
        <p:nvSpPr>
          <p:cNvPr id="8" name="Footer Placeholder 7">
            <a:extLst>
              <a:ext uri="{FF2B5EF4-FFF2-40B4-BE49-F238E27FC236}">
                <a16:creationId xmlns:a16="http://schemas.microsoft.com/office/drawing/2014/main" id="{DCF275DA-9C5D-42F9-A709-CC5E26CC80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5E6AC7-43D6-4E25-9E1D-73D63C969D56}"/>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3416511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F7C6A-CC38-4D48-879D-F344832807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B95D0F-3BB6-43C9-B7E8-A61D422C9085}"/>
              </a:ext>
            </a:extLst>
          </p:cNvPr>
          <p:cNvSpPr>
            <a:spLocks noGrp="1"/>
          </p:cNvSpPr>
          <p:nvPr>
            <p:ph type="dt" sz="half" idx="10"/>
          </p:nvPr>
        </p:nvSpPr>
        <p:spPr/>
        <p:txBody>
          <a:bodyPr/>
          <a:lstStyle/>
          <a:p>
            <a:fld id="{025E6B39-CED8-4E18-9568-7441C3A32EE8}" type="datetimeFigureOut">
              <a:rPr lang="en-US" smtClean="0"/>
              <a:t>1/9/2024</a:t>
            </a:fld>
            <a:endParaRPr lang="en-US"/>
          </a:p>
        </p:txBody>
      </p:sp>
      <p:sp>
        <p:nvSpPr>
          <p:cNvPr id="4" name="Footer Placeholder 3">
            <a:extLst>
              <a:ext uri="{FF2B5EF4-FFF2-40B4-BE49-F238E27FC236}">
                <a16:creationId xmlns:a16="http://schemas.microsoft.com/office/drawing/2014/main" id="{EEE03DFA-8F9D-4E2A-BE81-0E25A30264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6AF7FA-98E7-4087-AB0C-96D94FD77D71}"/>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2875375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445A5D-E529-4944-92C9-864B9E84A039}"/>
              </a:ext>
            </a:extLst>
          </p:cNvPr>
          <p:cNvSpPr>
            <a:spLocks noGrp="1"/>
          </p:cNvSpPr>
          <p:nvPr>
            <p:ph type="dt" sz="half" idx="10"/>
          </p:nvPr>
        </p:nvSpPr>
        <p:spPr/>
        <p:txBody>
          <a:bodyPr/>
          <a:lstStyle/>
          <a:p>
            <a:fld id="{025E6B39-CED8-4E18-9568-7441C3A32EE8}" type="datetimeFigureOut">
              <a:rPr lang="en-US" smtClean="0"/>
              <a:t>1/9/2024</a:t>
            </a:fld>
            <a:endParaRPr lang="en-US"/>
          </a:p>
        </p:txBody>
      </p:sp>
      <p:sp>
        <p:nvSpPr>
          <p:cNvPr id="3" name="Footer Placeholder 2">
            <a:extLst>
              <a:ext uri="{FF2B5EF4-FFF2-40B4-BE49-F238E27FC236}">
                <a16:creationId xmlns:a16="http://schemas.microsoft.com/office/drawing/2014/main" id="{0C0358AB-097E-4C05-90A2-9BC7AD7E21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B8352C-D194-4661-9930-71240065B1E7}"/>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1643406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2913-B00C-4778-883E-34B6AB802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58E4A-A5AC-4F37-A49B-9CD1CF0299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C2D4B-C094-49B2-A7D5-6A8878A11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8BB93C-0AED-4326-874F-561C38947CC0}"/>
              </a:ext>
            </a:extLst>
          </p:cNvPr>
          <p:cNvSpPr>
            <a:spLocks noGrp="1"/>
          </p:cNvSpPr>
          <p:nvPr>
            <p:ph type="dt" sz="half" idx="10"/>
          </p:nvPr>
        </p:nvSpPr>
        <p:spPr/>
        <p:txBody>
          <a:bodyPr/>
          <a:lstStyle/>
          <a:p>
            <a:fld id="{025E6B39-CED8-4E18-9568-7441C3A32EE8}" type="datetimeFigureOut">
              <a:rPr lang="en-US" smtClean="0"/>
              <a:t>1/9/2024</a:t>
            </a:fld>
            <a:endParaRPr lang="en-US"/>
          </a:p>
        </p:txBody>
      </p:sp>
      <p:sp>
        <p:nvSpPr>
          <p:cNvPr id="6" name="Footer Placeholder 5">
            <a:extLst>
              <a:ext uri="{FF2B5EF4-FFF2-40B4-BE49-F238E27FC236}">
                <a16:creationId xmlns:a16="http://schemas.microsoft.com/office/drawing/2014/main" id="{AC6694BF-D86F-438A-A2C8-4D2FF2952F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4F81FB-1452-48E1-9BAD-61B6BD2D6587}"/>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854173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7CD8-5F06-4FDD-A0F1-3FB52B1DA5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FCC2C-1B5A-453A-A430-0B6339E4C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38F4B1-0568-49AD-9D54-515315A66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71A2E5-79A2-4EEE-B9CE-364A83DA8B82}"/>
              </a:ext>
            </a:extLst>
          </p:cNvPr>
          <p:cNvSpPr>
            <a:spLocks noGrp="1"/>
          </p:cNvSpPr>
          <p:nvPr>
            <p:ph type="dt" sz="half" idx="10"/>
          </p:nvPr>
        </p:nvSpPr>
        <p:spPr/>
        <p:txBody>
          <a:bodyPr/>
          <a:lstStyle/>
          <a:p>
            <a:fld id="{025E6B39-CED8-4E18-9568-7441C3A32EE8}" type="datetimeFigureOut">
              <a:rPr lang="en-US" smtClean="0"/>
              <a:t>1/9/2024</a:t>
            </a:fld>
            <a:endParaRPr lang="en-US"/>
          </a:p>
        </p:txBody>
      </p:sp>
      <p:sp>
        <p:nvSpPr>
          <p:cNvPr id="6" name="Footer Placeholder 5">
            <a:extLst>
              <a:ext uri="{FF2B5EF4-FFF2-40B4-BE49-F238E27FC236}">
                <a16:creationId xmlns:a16="http://schemas.microsoft.com/office/drawing/2014/main" id="{F3271D5B-F6D1-47D5-A7A9-355C9F5242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343F0-F5CD-45BA-A4D0-29C2C3543037}"/>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2540696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FAE947-A0AA-4383-93D0-A3B42E2A10D6}"/>
              </a:ext>
            </a:extLst>
          </p:cNvPr>
          <p:cNvSpPr>
            <a:spLocks noGrp="1"/>
          </p:cNvSpPr>
          <p:nvPr>
            <p:ph type="title"/>
          </p:nvPr>
        </p:nvSpPr>
        <p:spPr>
          <a:xfrm>
            <a:off x="1438834" y="365125"/>
            <a:ext cx="1031389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3815A1-0841-447B-A8C1-E76CBD4C9112}"/>
              </a:ext>
            </a:extLst>
          </p:cNvPr>
          <p:cNvSpPr>
            <a:spLocks noGrp="1"/>
          </p:cNvSpPr>
          <p:nvPr>
            <p:ph type="body" idx="1"/>
          </p:nvPr>
        </p:nvSpPr>
        <p:spPr>
          <a:xfrm>
            <a:off x="1438834" y="1825625"/>
            <a:ext cx="1031389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C7205-CBBA-4CFF-AB97-47E22C5236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E6B39-CED8-4E18-9568-7441C3A32EE8}" type="datetimeFigureOut">
              <a:rPr lang="en-US" smtClean="0"/>
              <a:t>1/9/2024</a:t>
            </a:fld>
            <a:endParaRPr lang="en-US"/>
          </a:p>
        </p:txBody>
      </p:sp>
      <p:sp>
        <p:nvSpPr>
          <p:cNvPr id="5" name="Footer Placeholder 4">
            <a:extLst>
              <a:ext uri="{FF2B5EF4-FFF2-40B4-BE49-F238E27FC236}">
                <a16:creationId xmlns:a16="http://schemas.microsoft.com/office/drawing/2014/main" id="{72562BD5-A6DD-427F-96FC-DE8FAC8CC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3D2BED-655A-4318-9481-598F987027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EB203-A758-4525-9D21-B9A2AF255E9F}" type="slidenum">
              <a:rPr lang="en-US" smtClean="0"/>
              <a:t>‹#›</a:t>
            </a:fld>
            <a:endParaRPr lang="en-US"/>
          </a:p>
        </p:txBody>
      </p:sp>
    </p:spTree>
    <p:extLst>
      <p:ext uri="{BB962C8B-B14F-4D97-AF65-F5344CB8AC3E}">
        <p14:creationId xmlns:p14="http://schemas.microsoft.com/office/powerpoint/2010/main" val="1654908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600" b="1"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highways.dot.gov/safety/speed-management/traffic-calming-eprime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highways.dot.gov/safety/speed-management/traffic-calming-eprime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highways.dot.gov/safety/speed-management/traffic-calming-eprime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highways.dot.gov/safety/speed-management/traffic-calming-eprimer"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nashville.gov/departments/transportation/plans-and-programs/traffic-calmin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highways.dot.gov/safety/speed-management/traffic-calming-eprim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9">
            <a:extLst>
              <a:ext uri="{FF2B5EF4-FFF2-40B4-BE49-F238E27FC236}">
                <a16:creationId xmlns:a16="http://schemas.microsoft.com/office/drawing/2014/main" id="{6C7F91F6-4415-49F8-88C9-A1493A7C0362}"/>
              </a:ext>
            </a:extLst>
          </p:cNvPr>
          <p:cNvSpPr/>
          <p:nvPr/>
        </p:nvSpPr>
        <p:spPr>
          <a:xfrm>
            <a:off x="1097591" y="-12071"/>
            <a:ext cx="3050516" cy="1326850"/>
          </a:xfrm>
          <a:custGeom>
            <a:avLst/>
            <a:gdLst>
              <a:gd name="connsiteX0" fmla="*/ 2927423 w 3050516"/>
              <a:gd name="connsiteY0" fmla="*/ 682937 h 1326850"/>
              <a:gd name="connsiteX1" fmla="*/ 2599802 w 3050516"/>
              <a:gd name="connsiteY1" fmla="*/ 12071 h 1326850"/>
              <a:gd name="connsiteX2" fmla="*/ 12071 w 3050516"/>
              <a:gd name="connsiteY2" fmla="*/ 12071 h 1326850"/>
              <a:gd name="connsiteX3" fmla="*/ 2422104 w 3050516"/>
              <a:gd name="connsiteY3" fmla="*/ 1188380 h 1326850"/>
              <a:gd name="connsiteX4" fmla="*/ 2927423 w 3050516"/>
              <a:gd name="connsiteY4" fmla="*/ 682937 h 132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516" h="1326850">
                <a:moveTo>
                  <a:pt x="2927423" y="682937"/>
                </a:moveTo>
                <a:lnTo>
                  <a:pt x="2599802" y="12071"/>
                </a:lnTo>
                <a:lnTo>
                  <a:pt x="12071" y="12071"/>
                </a:lnTo>
                <a:lnTo>
                  <a:pt x="2422104" y="1188380"/>
                </a:lnTo>
                <a:cubicBezTo>
                  <a:pt x="3409677" y="1670387"/>
                  <a:pt x="2927423" y="682937"/>
                  <a:pt x="2927423" y="682937"/>
                </a:cubicBezTo>
                <a:close/>
              </a:path>
            </a:pathLst>
          </a:custGeom>
          <a:solidFill>
            <a:srgbClr val="F58022"/>
          </a:solidFill>
          <a:ln w="12363" cap="flat">
            <a:noFill/>
            <a:prstDash val="solid"/>
            <a:miter/>
          </a:ln>
        </p:spPr>
        <p:txBody>
          <a:bodyPr rtlCol="0" anchor="ctr"/>
          <a:lstStyle/>
          <a:p>
            <a:endParaRPr lang="en-US">
              <a:solidFill>
                <a:srgbClr val="F58022"/>
              </a:solidFill>
            </a:endParaRPr>
          </a:p>
        </p:txBody>
      </p:sp>
      <p:sp>
        <p:nvSpPr>
          <p:cNvPr id="18" name="Graphic 3">
            <a:extLst>
              <a:ext uri="{FF2B5EF4-FFF2-40B4-BE49-F238E27FC236}">
                <a16:creationId xmlns:a16="http://schemas.microsoft.com/office/drawing/2014/main" id="{3D77CBC5-3360-4CC1-9C18-E70C22C61F90}"/>
              </a:ext>
            </a:extLst>
          </p:cNvPr>
          <p:cNvSpPr/>
          <p:nvPr/>
        </p:nvSpPr>
        <p:spPr>
          <a:xfrm>
            <a:off x="5586764" y="2726485"/>
            <a:ext cx="4554329" cy="4161059"/>
          </a:xfrm>
          <a:custGeom>
            <a:avLst/>
            <a:gdLst>
              <a:gd name="connsiteX0" fmla="*/ 643624 w 4510133"/>
              <a:gd name="connsiteY0" fmla="*/ 146710 h 4120679"/>
              <a:gd name="connsiteX1" fmla="*/ 3852351 w 4510133"/>
              <a:gd name="connsiteY1" fmla="*/ 1712945 h 4120679"/>
              <a:gd name="connsiteX2" fmla="*/ 4364421 w 4510133"/>
              <a:gd name="connsiteY2" fmla="*/ 3201666 h 4120679"/>
              <a:gd name="connsiteX3" fmla="*/ 3919940 w 4510133"/>
              <a:gd name="connsiteY3" fmla="*/ 4111608 h 4120679"/>
              <a:gd name="connsiteX4" fmla="*/ 1817892 w 4510133"/>
              <a:gd name="connsiteY4" fmla="*/ 4111608 h 4120679"/>
              <a:gd name="connsiteX5" fmla="*/ 131680 w 4510133"/>
              <a:gd name="connsiteY5" fmla="*/ 658780 h 4120679"/>
              <a:gd name="connsiteX6" fmla="*/ 643624 w 4510133"/>
              <a:gd name="connsiteY6" fmla="*/ 146710 h 412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0133" h="4120679">
                <a:moveTo>
                  <a:pt x="643624" y="146710"/>
                </a:moveTo>
                <a:lnTo>
                  <a:pt x="3852351" y="1712945"/>
                </a:lnTo>
                <a:cubicBezTo>
                  <a:pt x="3852351" y="1712945"/>
                  <a:pt x="4852872" y="2201145"/>
                  <a:pt x="4364421" y="3201666"/>
                </a:cubicBezTo>
                <a:lnTo>
                  <a:pt x="3919940" y="4111608"/>
                </a:lnTo>
                <a:lnTo>
                  <a:pt x="1817892" y="4111608"/>
                </a:lnTo>
                <a:lnTo>
                  <a:pt x="131680" y="658780"/>
                </a:lnTo>
                <a:cubicBezTo>
                  <a:pt x="131680" y="658780"/>
                  <a:pt x="-356897" y="-341616"/>
                  <a:pt x="643624" y="146710"/>
                </a:cubicBezTo>
                <a:close/>
              </a:path>
            </a:pathLst>
          </a:custGeom>
          <a:solidFill>
            <a:srgbClr val="B5C327"/>
          </a:solidFill>
          <a:ln w="12540" cap="flat">
            <a:noFill/>
            <a:prstDash val="solid"/>
            <a:miter/>
          </a:ln>
        </p:spPr>
        <p:txBody>
          <a:bodyPr rtlCol="0" anchor="ctr"/>
          <a:lstStyle/>
          <a:p>
            <a:endParaRPr lang="en-US"/>
          </a:p>
        </p:txBody>
      </p:sp>
      <p:sp>
        <p:nvSpPr>
          <p:cNvPr id="19" name="Graphic 6">
            <a:extLst>
              <a:ext uri="{FF2B5EF4-FFF2-40B4-BE49-F238E27FC236}">
                <a16:creationId xmlns:a16="http://schemas.microsoft.com/office/drawing/2014/main" id="{7B223ABF-244C-4750-8DEA-E2F937D177A1}"/>
              </a:ext>
            </a:extLst>
          </p:cNvPr>
          <p:cNvSpPr/>
          <p:nvPr/>
        </p:nvSpPr>
        <p:spPr>
          <a:xfrm>
            <a:off x="4341256" y="-34852"/>
            <a:ext cx="7868389" cy="4338999"/>
          </a:xfrm>
          <a:custGeom>
            <a:avLst/>
            <a:gdLst>
              <a:gd name="connsiteX0" fmla="*/ 3982358 w 5924550"/>
              <a:gd name="connsiteY0" fmla="*/ 3167253 h 3267075"/>
              <a:gd name="connsiteX1" fmla="*/ 895305 w 5924550"/>
              <a:gd name="connsiteY1" fmla="*/ 1660398 h 3267075"/>
              <a:gd name="connsiteX2" fmla="*/ 297802 w 5924550"/>
              <a:gd name="connsiteY2" fmla="*/ 1062990 h 3267075"/>
              <a:gd name="connsiteX3" fmla="*/ 88061 w 5924550"/>
              <a:gd name="connsiteY3" fmla="*/ 633603 h 3267075"/>
              <a:gd name="connsiteX4" fmla="*/ 116636 w 5924550"/>
              <a:gd name="connsiteY4" fmla="*/ 7144 h 3267075"/>
              <a:gd name="connsiteX5" fmla="*/ 5924601 w 5924550"/>
              <a:gd name="connsiteY5" fmla="*/ 7144 h 3267075"/>
              <a:gd name="connsiteX6" fmla="*/ 5924601 w 5924550"/>
              <a:gd name="connsiteY6" fmla="*/ 1113473 h 3267075"/>
              <a:gd name="connsiteX7" fmla="*/ 5111356 w 5924550"/>
              <a:gd name="connsiteY7" fmla="*/ 2779014 h 3267075"/>
              <a:gd name="connsiteX8" fmla="*/ 3982358 w 5924550"/>
              <a:gd name="connsiteY8" fmla="*/ 3167253 h 326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4550" h="3267075">
                <a:moveTo>
                  <a:pt x="3982358" y="3167253"/>
                </a:moveTo>
                <a:lnTo>
                  <a:pt x="895305" y="1660398"/>
                </a:lnTo>
                <a:cubicBezTo>
                  <a:pt x="895305" y="1660398"/>
                  <a:pt x="493826" y="1464469"/>
                  <a:pt x="297802" y="1062990"/>
                </a:cubicBezTo>
                <a:lnTo>
                  <a:pt x="88061" y="633603"/>
                </a:lnTo>
                <a:cubicBezTo>
                  <a:pt x="88061" y="633603"/>
                  <a:pt x="-111773" y="224409"/>
                  <a:pt x="116636" y="7144"/>
                </a:cubicBezTo>
                <a:lnTo>
                  <a:pt x="5924601" y="7144"/>
                </a:lnTo>
                <a:lnTo>
                  <a:pt x="5924601" y="1113473"/>
                </a:lnTo>
                <a:lnTo>
                  <a:pt x="5111356" y="2779014"/>
                </a:lnTo>
                <a:cubicBezTo>
                  <a:pt x="5111356" y="2779014"/>
                  <a:pt x="4740929" y="3537490"/>
                  <a:pt x="3982358" y="3167253"/>
                </a:cubicBezTo>
                <a:close/>
              </a:path>
            </a:pathLst>
          </a:custGeom>
          <a:solidFill>
            <a:schemeClr val="accent1"/>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A59B2715-1E4D-4E2C-910C-C2A5892448FF}"/>
              </a:ext>
            </a:extLst>
          </p:cNvPr>
          <p:cNvSpPr/>
          <p:nvPr/>
        </p:nvSpPr>
        <p:spPr>
          <a:xfrm>
            <a:off x="11296909" y="2286526"/>
            <a:ext cx="902010" cy="3150858"/>
          </a:xfrm>
          <a:custGeom>
            <a:avLst/>
            <a:gdLst>
              <a:gd name="connsiteX0" fmla="*/ 647717 w 902010"/>
              <a:gd name="connsiteY0" fmla="*/ 3021622 h 3150858"/>
              <a:gd name="connsiteX1" fmla="*/ 898797 w 902010"/>
              <a:gd name="connsiteY1" fmla="*/ 3144196 h 3150858"/>
              <a:gd name="connsiteX2" fmla="*/ 898797 w 902010"/>
              <a:gd name="connsiteY2" fmla="*/ 11996 h 3150858"/>
              <a:gd name="connsiteX3" fmla="*/ 144198 w 902010"/>
              <a:gd name="connsiteY3" fmla="*/ 1557399 h 3150858"/>
              <a:gd name="connsiteX4" fmla="*/ 647717 w 902010"/>
              <a:gd name="connsiteY4" fmla="*/ 3021622 h 315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010" h="3150858">
                <a:moveTo>
                  <a:pt x="647717" y="3021622"/>
                </a:moveTo>
                <a:lnTo>
                  <a:pt x="898797" y="3144196"/>
                </a:lnTo>
                <a:lnTo>
                  <a:pt x="898797" y="11996"/>
                </a:lnTo>
                <a:lnTo>
                  <a:pt x="144198" y="1557399"/>
                </a:lnTo>
                <a:cubicBezTo>
                  <a:pt x="-336339" y="2541332"/>
                  <a:pt x="647717" y="3021622"/>
                  <a:pt x="647717" y="3021622"/>
                </a:cubicBezTo>
                <a:close/>
              </a:path>
            </a:pathLst>
          </a:custGeom>
          <a:solidFill>
            <a:srgbClr val="42859E"/>
          </a:solidFill>
          <a:ln w="1233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17B59588-F9A2-4EEF-812D-F67FEEE7C3D6}"/>
              </a:ext>
            </a:extLst>
          </p:cNvPr>
          <p:cNvSpPr/>
          <p:nvPr/>
        </p:nvSpPr>
        <p:spPr>
          <a:xfrm>
            <a:off x="9955868" y="5464562"/>
            <a:ext cx="2248848" cy="1396263"/>
          </a:xfrm>
          <a:custGeom>
            <a:avLst/>
            <a:gdLst>
              <a:gd name="connsiteX0" fmla="*/ 2239838 w 2248847"/>
              <a:gd name="connsiteY0" fmla="*/ 338209 h 1396262"/>
              <a:gd name="connsiteX1" fmla="*/ 1841965 w 2248847"/>
              <a:gd name="connsiteY1" fmla="*/ 144091 h 1396262"/>
              <a:gd name="connsiteX2" fmla="*/ 377495 w 2248847"/>
              <a:gd name="connsiteY2" fmla="*/ 647734 h 1396262"/>
              <a:gd name="connsiteX3" fmla="*/ 11996 w 2248847"/>
              <a:gd name="connsiteY3" fmla="*/ 1396032 h 1396262"/>
              <a:gd name="connsiteX4" fmla="*/ 2239838 w 2248847"/>
              <a:gd name="connsiteY4" fmla="*/ 1396032 h 1396262"/>
              <a:gd name="connsiteX5" fmla="*/ 2239838 w 2248847"/>
              <a:gd name="connsiteY5" fmla="*/ 338209 h 139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847" h="1396262">
                <a:moveTo>
                  <a:pt x="2239838" y="338209"/>
                </a:moveTo>
                <a:lnTo>
                  <a:pt x="1841965" y="144091"/>
                </a:lnTo>
                <a:cubicBezTo>
                  <a:pt x="857909" y="-336199"/>
                  <a:pt x="377495" y="647734"/>
                  <a:pt x="377495" y="647734"/>
                </a:cubicBezTo>
                <a:lnTo>
                  <a:pt x="11996" y="1396032"/>
                </a:lnTo>
                <a:lnTo>
                  <a:pt x="2239838" y="1396032"/>
                </a:lnTo>
                <a:lnTo>
                  <a:pt x="2239838" y="338209"/>
                </a:lnTo>
                <a:close/>
              </a:path>
            </a:pathLst>
          </a:custGeom>
          <a:solidFill>
            <a:srgbClr val="3A617A"/>
          </a:solidFill>
          <a:ln w="12330" cap="flat">
            <a:no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522A9E45-6C07-4772-982E-F05F5900B84C}"/>
              </a:ext>
            </a:extLst>
          </p:cNvPr>
          <p:cNvSpPr/>
          <p:nvPr/>
        </p:nvSpPr>
        <p:spPr>
          <a:xfrm>
            <a:off x="783660" y="3246054"/>
            <a:ext cx="6168613" cy="1200329"/>
          </a:xfrm>
          <a:prstGeom prst="rect">
            <a:avLst/>
          </a:prstGeom>
        </p:spPr>
        <p:txBody>
          <a:bodyPr wrap="square">
            <a:spAutoFit/>
          </a:bodyPr>
          <a:lstStyle/>
          <a:p>
            <a:r>
              <a:rPr lang="en-GB" sz="3600" dirty="0">
                <a:solidFill>
                  <a:srgbClr val="383B45"/>
                </a:solidFill>
                <a:latin typeface="Arial Nova Light" panose="020B0304020202020204" pitchFamily="34" charset="0"/>
              </a:rPr>
              <a:t>Traffic Calming</a:t>
            </a:r>
          </a:p>
          <a:p>
            <a:r>
              <a:rPr lang="en-GB" sz="3600" dirty="0">
                <a:solidFill>
                  <a:srgbClr val="383B45"/>
                </a:solidFill>
                <a:latin typeface="Arial Nova Light" panose="020B0304020202020204" pitchFamily="34" charset="0"/>
              </a:rPr>
              <a:t>January 9, 2024</a:t>
            </a:r>
          </a:p>
        </p:txBody>
      </p:sp>
      <p:sp>
        <p:nvSpPr>
          <p:cNvPr id="11" name="Title 1">
            <a:extLst>
              <a:ext uri="{FF2B5EF4-FFF2-40B4-BE49-F238E27FC236}">
                <a16:creationId xmlns:a16="http://schemas.microsoft.com/office/drawing/2014/main" id="{10128983-DA59-4C13-ABE1-1BDF83F1C3A6}"/>
              </a:ext>
            </a:extLst>
          </p:cNvPr>
          <p:cNvSpPr txBox="1">
            <a:spLocks/>
          </p:cNvSpPr>
          <p:nvPr/>
        </p:nvSpPr>
        <p:spPr>
          <a:xfrm>
            <a:off x="782782" y="2904839"/>
            <a:ext cx="4395617" cy="689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pPr defTabSz="1372697">
              <a:lnSpc>
                <a:spcPts val="2600"/>
              </a:lnSpc>
              <a:spcBef>
                <a:spcPts val="0"/>
              </a:spcBef>
              <a:defRPr/>
            </a:pPr>
            <a:r>
              <a:rPr lang="en-GB" sz="2000">
                <a:solidFill>
                  <a:srgbClr val="B5C327"/>
                </a:solidFill>
                <a:latin typeface="Arial Black" panose="020B0A04020102020204" pitchFamily="34" charset="0"/>
              </a:rPr>
              <a:t>City of Oak Hill</a:t>
            </a:r>
            <a:endParaRPr lang="en-GB" sz="2000" dirty="0">
              <a:solidFill>
                <a:srgbClr val="383B45"/>
              </a:solidFill>
              <a:latin typeface="Arial Black" panose="020B0A04020102020204" pitchFamily="34" charset="0"/>
            </a:endParaRPr>
          </a:p>
        </p:txBody>
      </p:sp>
      <p:cxnSp>
        <p:nvCxnSpPr>
          <p:cNvPr id="15" name="Straight Connector 14">
            <a:extLst>
              <a:ext uri="{FF2B5EF4-FFF2-40B4-BE49-F238E27FC236}">
                <a16:creationId xmlns:a16="http://schemas.microsoft.com/office/drawing/2014/main" id="{351BB107-1619-466E-AFE0-DDBE06FA9BA3}"/>
              </a:ext>
            </a:extLst>
          </p:cNvPr>
          <p:cNvCxnSpPr>
            <a:cxnSpLocks/>
          </p:cNvCxnSpPr>
          <p:nvPr/>
        </p:nvCxnSpPr>
        <p:spPr>
          <a:xfrm flipH="1">
            <a:off x="869871" y="4528143"/>
            <a:ext cx="1318158" cy="0"/>
          </a:xfrm>
          <a:prstGeom prst="line">
            <a:avLst/>
          </a:prstGeom>
          <a:ln w="28575">
            <a:solidFill>
              <a:srgbClr val="B5C327"/>
            </a:solidFill>
          </a:ln>
        </p:spPr>
        <p:style>
          <a:lnRef idx="1">
            <a:schemeClr val="accent6"/>
          </a:lnRef>
          <a:fillRef idx="0">
            <a:schemeClr val="accent6"/>
          </a:fillRef>
          <a:effectRef idx="0">
            <a:schemeClr val="accent6"/>
          </a:effectRef>
          <a:fontRef idx="minor">
            <a:schemeClr val="tx1"/>
          </a:fontRef>
        </p:style>
      </p:cxnSp>
      <p:pic>
        <p:nvPicPr>
          <p:cNvPr id="16" name="Picture 15" descr="A picture containing drawing&#10;&#10;Description automatically generated">
            <a:extLst>
              <a:ext uri="{FF2B5EF4-FFF2-40B4-BE49-F238E27FC236}">
                <a16:creationId xmlns:a16="http://schemas.microsoft.com/office/drawing/2014/main" id="{F59E5E6D-D69E-44F9-A2B2-BC5D64CBD5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4953" y="5543220"/>
            <a:ext cx="2487808" cy="982290"/>
          </a:xfrm>
          <a:prstGeom prst="rect">
            <a:avLst/>
          </a:prstGeom>
        </p:spPr>
      </p:pic>
    </p:spTree>
    <p:extLst>
      <p:ext uri="{BB962C8B-B14F-4D97-AF65-F5344CB8AC3E}">
        <p14:creationId xmlns:p14="http://schemas.microsoft.com/office/powerpoint/2010/main" val="2538787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Horizontal</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Traffic Circle</a:t>
            </a:r>
          </a:p>
          <a:p>
            <a:endParaRPr lang="en-US" dirty="0"/>
          </a:p>
        </p:txBody>
      </p:sp>
      <p:pic>
        <p:nvPicPr>
          <p:cNvPr id="9" name="Picture 8" descr="A road sign on a pole&#10;&#10;Description automatically generated with medium confidence">
            <a:extLst>
              <a:ext uri="{FF2B5EF4-FFF2-40B4-BE49-F238E27FC236}">
                <a16:creationId xmlns:a16="http://schemas.microsoft.com/office/drawing/2014/main" id="{FA82F7EE-0217-DEDF-1936-62F0D9949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221" y="2463800"/>
            <a:ext cx="5486400" cy="4114800"/>
          </a:xfrm>
          <a:prstGeom prst="rect">
            <a:avLst/>
          </a:prstGeom>
        </p:spPr>
      </p:pic>
      <p:pic>
        <p:nvPicPr>
          <p:cNvPr id="11" name="Picture 10" descr="A road with signs on it&#10;&#10;Description automatically generated">
            <a:extLst>
              <a:ext uri="{FF2B5EF4-FFF2-40B4-BE49-F238E27FC236}">
                <a16:creationId xmlns:a16="http://schemas.microsoft.com/office/drawing/2014/main" id="{D527F4BE-42F5-7906-2FA8-124949D45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71" y="2463800"/>
            <a:ext cx="5486400" cy="4114800"/>
          </a:xfrm>
          <a:prstGeom prst="rect">
            <a:avLst/>
          </a:prstGeom>
        </p:spPr>
      </p:pic>
    </p:spTree>
    <p:extLst>
      <p:ext uri="{BB962C8B-B14F-4D97-AF65-F5344CB8AC3E}">
        <p14:creationId xmlns:p14="http://schemas.microsoft.com/office/powerpoint/2010/main" val="822418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Horizontal</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Chicane</a:t>
            </a:r>
          </a:p>
        </p:txBody>
      </p:sp>
      <p:sp>
        <p:nvSpPr>
          <p:cNvPr id="4" name="TextBox 3">
            <a:extLst>
              <a:ext uri="{FF2B5EF4-FFF2-40B4-BE49-F238E27FC236}">
                <a16:creationId xmlns:a16="http://schemas.microsoft.com/office/drawing/2014/main" id="{D7270DCC-D194-EF67-5090-5CD651128E85}"/>
              </a:ext>
            </a:extLst>
          </p:cNvPr>
          <p:cNvSpPr txBox="1"/>
          <p:nvPr/>
        </p:nvSpPr>
        <p:spPr>
          <a:xfrm>
            <a:off x="1106480" y="5611197"/>
            <a:ext cx="7261924" cy="584775"/>
          </a:xfrm>
          <a:prstGeom prst="rect">
            <a:avLst/>
          </a:prstGeom>
          <a:noFill/>
        </p:spPr>
        <p:txBody>
          <a:bodyPr wrap="none" rtlCol="0">
            <a:spAutoFit/>
          </a:bodyPr>
          <a:lstStyle/>
          <a:p>
            <a:r>
              <a:rPr lang="en-US" sz="1600" dirty="0"/>
              <a:t>Source: Delaware Department of Transportation</a:t>
            </a:r>
          </a:p>
          <a:p>
            <a:r>
              <a:rPr lang="en-US" sz="1600" dirty="0"/>
              <a:t>Source: </a:t>
            </a:r>
            <a:r>
              <a:rPr lang="en-US" sz="1600" dirty="0">
                <a:hlinkClick r:id="rId2"/>
              </a:rPr>
              <a:t>https://highways.dot.gov/safety/speed-management/traffic-calming-eprimer</a:t>
            </a:r>
            <a:endParaRPr lang="en-US" sz="1600" dirty="0"/>
          </a:p>
        </p:txBody>
      </p:sp>
      <p:pic>
        <p:nvPicPr>
          <p:cNvPr id="3074" name="Picture 2" descr="Figure 3.5.1. Chicane Schematic. This figure is a line drawing of a street from above, showing the schematic of a chicane's curvilinear path achieved using curb extensions. There are four houses on each side of the street along with a few trees. Two cars are in the topmost lane and a car and a back are in the bottommost.">
            <a:extLst>
              <a:ext uri="{FF2B5EF4-FFF2-40B4-BE49-F238E27FC236}">
                <a16:creationId xmlns:a16="http://schemas.microsoft.com/office/drawing/2014/main" id="{D43A69C4-BA4A-D49E-FBC7-F7E025053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792" y="662028"/>
            <a:ext cx="6667500" cy="474345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760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Horizontal</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Choker</a:t>
            </a:r>
          </a:p>
        </p:txBody>
      </p:sp>
      <p:sp>
        <p:nvSpPr>
          <p:cNvPr id="4" name="TextBox 3">
            <a:extLst>
              <a:ext uri="{FF2B5EF4-FFF2-40B4-BE49-F238E27FC236}">
                <a16:creationId xmlns:a16="http://schemas.microsoft.com/office/drawing/2014/main" id="{D7270DCC-D194-EF67-5090-5CD651128E85}"/>
              </a:ext>
            </a:extLst>
          </p:cNvPr>
          <p:cNvSpPr txBox="1"/>
          <p:nvPr/>
        </p:nvSpPr>
        <p:spPr>
          <a:xfrm>
            <a:off x="1106480" y="5611197"/>
            <a:ext cx="7261924" cy="584775"/>
          </a:xfrm>
          <a:prstGeom prst="rect">
            <a:avLst/>
          </a:prstGeom>
          <a:noFill/>
        </p:spPr>
        <p:txBody>
          <a:bodyPr wrap="none" rtlCol="0">
            <a:spAutoFit/>
          </a:bodyPr>
          <a:lstStyle/>
          <a:p>
            <a:r>
              <a:rPr lang="en-US" sz="1600" dirty="0"/>
              <a:t>Source: Delaware Department of Transportation</a:t>
            </a:r>
          </a:p>
          <a:p>
            <a:r>
              <a:rPr lang="en-US" sz="1600" dirty="0"/>
              <a:t>Source: </a:t>
            </a:r>
            <a:r>
              <a:rPr lang="en-US" sz="1600" dirty="0">
                <a:hlinkClick r:id="rId2"/>
              </a:rPr>
              <a:t>https://highways.dot.gov/safety/speed-management/traffic-calming-eprimer</a:t>
            </a:r>
            <a:endParaRPr lang="en-US" sz="1600" dirty="0"/>
          </a:p>
        </p:txBody>
      </p:sp>
      <p:pic>
        <p:nvPicPr>
          <p:cNvPr id="1026" name="Picture 2" descr="&quot;Figure 3.17.1. Choker Schematic. This figure contains a line drawing of a two lane street divided by a double line from an overhead view. Three houses line each side of the street. Halfway along the street a pair of patterned curb extensions extend into and narrow the street with a choker. There are two vehicles in each lane; one near the northern curb extension, one in that same lane near the right hand edge of the picture, one approaching the southern curb extension, and one near the right hand edge of the picture.&quot;">
            <a:extLst>
              <a:ext uri="{FF2B5EF4-FFF2-40B4-BE49-F238E27FC236}">
                <a16:creationId xmlns:a16="http://schemas.microsoft.com/office/drawing/2014/main" id="{C8D30DBD-F36D-1C77-5690-EFF21AFDD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4654" y="581025"/>
            <a:ext cx="6667500" cy="478155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22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Horizontal</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Corner Extension</a:t>
            </a:r>
            <a:br>
              <a:rPr lang="en-US" dirty="0"/>
            </a:br>
            <a:r>
              <a:rPr lang="en-US" dirty="0"/>
              <a:t>(Bulb-Out)</a:t>
            </a:r>
          </a:p>
        </p:txBody>
      </p:sp>
      <p:sp>
        <p:nvSpPr>
          <p:cNvPr id="4" name="TextBox 3">
            <a:extLst>
              <a:ext uri="{FF2B5EF4-FFF2-40B4-BE49-F238E27FC236}">
                <a16:creationId xmlns:a16="http://schemas.microsoft.com/office/drawing/2014/main" id="{D7270DCC-D194-EF67-5090-5CD651128E85}"/>
              </a:ext>
            </a:extLst>
          </p:cNvPr>
          <p:cNvSpPr txBox="1"/>
          <p:nvPr/>
        </p:nvSpPr>
        <p:spPr>
          <a:xfrm>
            <a:off x="1106480" y="5611197"/>
            <a:ext cx="7261924" cy="584775"/>
          </a:xfrm>
          <a:prstGeom prst="rect">
            <a:avLst/>
          </a:prstGeom>
          <a:noFill/>
        </p:spPr>
        <p:txBody>
          <a:bodyPr wrap="none" rtlCol="0">
            <a:spAutoFit/>
          </a:bodyPr>
          <a:lstStyle/>
          <a:p>
            <a:r>
              <a:rPr lang="en-US" sz="1600" dirty="0"/>
              <a:t>Source: Delaware Department of Transportation</a:t>
            </a:r>
          </a:p>
          <a:p>
            <a:r>
              <a:rPr lang="en-US" sz="1600" dirty="0"/>
              <a:t>Source: </a:t>
            </a:r>
            <a:r>
              <a:rPr lang="en-US" sz="1600" dirty="0">
                <a:hlinkClick r:id="rId2"/>
              </a:rPr>
              <a:t>https://highways.dot.gov/safety/speed-management/traffic-calming-eprimer</a:t>
            </a:r>
            <a:endParaRPr lang="en-US" sz="1600" dirty="0"/>
          </a:p>
        </p:txBody>
      </p:sp>
      <p:pic>
        <p:nvPicPr>
          <p:cNvPr id="2050" name="Picture 2" descr="&quot;Figure 3.16.1. Corner Extension Schematic. This figure contains a line drawing of the use of corner extensions in an intersection. The top left and right and bottom right corners contain houses. The street running left to right is narrowed at the intersection by rounded corner extensions jutting out into the street. There is a truck in the bottom lane of the left hand street. A van waits in the left hand lane of the top section of street. A car has passed through the intersection and is in the left hand lane in the bottom section of street.&quot;">
            <a:extLst>
              <a:ext uri="{FF2B5EF4-FFF2-40B4-BE49-F238E27FC236}">
                <a16:creationId xmlns:a16="http://schemas.microsoft.com/office/drawing/2014/main" id="{B5C5565D-71A3-5F7C-190D-90000750A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212" y="469465"/>
            <a:ext cx="4926263" cy="507426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58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Horizontal</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Median Island</a:t>
            </a:r>
          </a:p>
        </p:txBody>
      </p:sp>
      <p:sp>
        <p:nvSpPr>
          <p:cNvPr id="4" name="TextBox 3">
            <a:extLst>
              <a:ext uri="{FF2B5EF4-FFF2-40B4-BE49-F238E27FC236}">
                <a16:creationId xmlns:a16="http://schemas.microsoft.com/office/drawing/2014/main" id="{D7270DCC-D194-EF67-5090-5CD651128E85}"/>
              </a:ext>
            </a:extLst>
          </p:cNvPr>
          <p:cNvSpPr txBox="1"/>
          <p:nvPr/>
        </p:nvSpPr>
        <p:spPr>
          <a:xfrm>
            <a:off x="1106480" y="5611197"/>
            <a:ext cx="7261924" cy="584775"/>
          </a:xfrm>
          <a:prstGeom prst="rect">
            <a:avLst/>
          </a:prstGeom>
          <a:noFill/>
        </p:spPr>
        <p:txBody>
          <a:bodyPr wrap="none" rtlCol="0">
            <a:spAutoFit/>
          </a:bodyPr>
          <a:lstStyle/>
          <a:p>
            <a:r>
              <a:rPr lang="en-US" sz="1600" dirty="0"/>
              <a:t>Source: Delaware Department of Transportation</a:t>
            </a:r>
          </a:p>
          <a:p>
            <a:r>
              <a:rPr lang="en-US" sz="1600" dirty="0"/>
              <a:t>Source: </a:t>
            </a:r>
            <a:r>
              <a:rPr lang="en-US" sz="1600" dirty="0">
                <a:hlinkClick r:id="rId2"/>
              </a:rPr>
              <a:t>https://highways.dot.gov/safety/speed-management/traffic-calming-eprimer</a:t>
            </a:r>
            <a:endParaRPr lang="en-US" sz="1600" dirty="0"/>
          </a:p>
        </p:txBody>
      </p:sp>
      <p:pic>
        <p:nvPicPr>
          <p:cNvPr id="4098" name="Picture 2" descr="&quot;Figure 3.18.1. Median Island Schematic. This figure contains a line drawing depicting an overhead view of a two lane road with a median island. Three houses line each side of the road and trees are scattered along each sidewalk. A median island is depicted as a long oval and is used to narrow each lane. The dividing lines gradually narrow the road until they reach the island.&quot;">
            <a:extLst>
              <a:ext uri="{FF2B5EF4-FFF2-40B4-BE49-F238E27FC236}">
                <a16:creationId xmlns:a16="http://schemas.microsoft.com/office/drawing/2014/main" id="{D2F6DFD1-1BCD-AFEB-8255-912979BAC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318" y="1195388"/>
            <a:ext cx="7143749" cy="3786187"/>
          </a:xfrm>
          <a:prstGeom prst="rect">
            <a:avLst/>
          </a:prstGeom>
          <a:noFill/>
          <a:ln w="25400">
            <a:solidFill>
              <a:schemeClr val="tx1"/>
            </a:solidFill>
          </a:ln>
        </p:spPr>
      </p:pic>
    </p:spTree>
    <p:extLst>
      <p:ext uri="{BB962C8B-B14F-4D97-AF65-F5344CB8AC3E}">
        <p14:creationId xmlns:p14="http://schemas.microsoft.com/office/powerpoint/2010/main" val="1517435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Vertical</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Speed Cushion</a:t>
            </a:r>
          </a:p>
        </p:txBody>
      </p:sp>
      <p:pic>
        <p:nvPicPr>
          <p:cNvPr id="11" name="Picture 10" descr="A close-up of a crosswalk&#10;&#10;Description automatically generated">
            <a:extLst>
              <a:ext uri="{FF2B5EF4-FFF2-40B4-BE49-F238E27FC236}">
                <a16:creationId xmlns:a16="http://schemas.microsoft.com/office/drawing/2014/main" id="{19139855-8CA0-DC19-D3A0-611EA359D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69" y="2463408"/>
            <a:ext cx="5486400" cy="4114800"/>
          </a:xfrm>
          <a:prstGeom prst="rect">
            <a:avLst/>
          </a:prstGeom>
        </p:spPr>
      </p:pic>
      <p:pic>
        <p:nvPicPr>
          <p:cNvPr id="17" name="Picture 16" descr="A crosswalk on a street&#10;&#10;Description automatically generated">
            <a:extLst>
              <a:ext uri="{FF2B5EF4-FFF2-40B4-BE49-F238E27FC236}">
                <a16:creationId xmlns:a16="http://schemas.microsoft.com/office/drawing/2014/main" id="{7D3DE53D-77B1-1F39-A860-8FF4F70E7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283" y="2470150"/>
            <a:ext cx="5486400" cy="4114800"/>
          </a:xfrm>
          <a:prstGeom prst="rect">
            <a:avLst/>
          </a:prstGeom>
        </p:spPr>
      </p:pic>
    </p:spTree>
    <p:extLst>
      <p:ext uri="{BB962C8B-B14F-4D97-AF65-F5344CB8AC3E}">
        <p14:creationId xmlns:p14="http://schemas.microsoft.com/office/powerpoint/2010/main" val="4211328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Vertical</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Speed Cushion</a:t>
            </a:r>
          </a:p>
        </p:txBody>
      </p:sp>
      <p:pic>
        <p:nvPicPr>
          <p:cNvPr id="13" name="Picture 12" descr="A close-up of a road&#10;&#10;Description automatically generated">
            <a:extLst>
              <a:ext uri="{FF2B5EF4-FFF2-40B4-BE49-F238E27FC236}">
                <a16:creationId xmlns:a16="http://schemas.microsoft.com/office/drawing/2014/main" id="{B680F4DD-2A72-2AB6-20A5-F19273F76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2463800"/>
            <a:ext cx="5486400" cy="4114800"/>
          </a:xfrm>
          <a:prstGeom prst="rect">
            <a:avLst/>
          </a:prstGeom>
        </p:spPr>
      </p:pic>
      <p:pic>
        <p:nvPicPr>
          <p:cNvPr id="15" name="Picture 14" descr="A crosswalk on a street&#10;&#10;Description automatically generated">
            <a:extLst>
              <a:ext uri="{FF2B5EF4-FFF2-40B4-BE49-F238E27FC236}">
                <a16:creationId xmlns:a16="http://schemas.microsoft.com/office/drawing/2014/main" id="{46B93CA4-CD90-78D4-7CAF-994EEE9E0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379" y="2463800"/>
            <a:ext cx="5486400" cy="4114800"/>
          </a:xfrm>
          <a:prstGeom prst="rect">
            <a:avLst/>
          </a:prstGeom>
        </p:spPr>
      </p:pic>
    </p:spTree>
    <p:extLst>
      <p:ext uri="{BB962C8B-B14F-4D97-AF65-F5344CB8AC3E}">
        <p14:creationId xmlns:p14="http://schemas.microsoft.com/office/powerpoint/2010/main" val="2147585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Vertical</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Speed Table</a:t>
            </a:r>
          </a:p>
        </p:txBody>
      </p:sp>
      <p:pic>
        <p:nvPicPr>
          <p:cNvPr id="4" name="Picture 3" descr="A picture containing outdoor, grass, tree, road&#10;&#10;Description automatically generated">
            <a:extLst>
              <a:ext uri="{FF2B5EF4-FFF2-40B4-BE49-F238E27FC236}">
                <a16:creationId xmlns:a16="http://schemas.microsoft.com/office/drawing/2014/main" id="{54912F98-7843-B758-85D7-E53012E039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8040" y="2462918"/>
            <a:ext cx="5486400" cy="4114800"/>
          </a:xfrm>
          <a:prstGeom prst="rect">
            <a:avLst/>
          </a:prstGeom>
          <a:ln>
            <a:noFill/>
          </a:ln>
        </p:spPr>
      </p:pic>
      <p:pic>
        <p:nvPicPr>
          <p:cNvPr id="5" name="Picture 4" descr="A picture containing text, road, outdoor, tree&#10;&#10;Description automatically generated">
            <a:extLst>
              <a:ext uri="{FF2B5EF4-FFF2-40B4-BE49-F238E27FC236}">
                <a16:creationId xmlns:a16="http://schemas.microsoft.com/office/drawing/2014/main" id="{71089627-B25A-0CE7-5F16-5131AEB50B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857" y="2462916"/>
            <a:ext cx="5486400" cy="4114800"/>
          </a:xfrm>
          <a:prstGeom prst="rect">
            <a:avLst/>
          </a:prstGeom>
          <a:ln>
            <a:noFill/>
          </a:ln>
        </p:spPr>
      </p:pic>
    </p:spTree>
    <p:extLst>
      <p:ext uri="{BB962C8B-B14F-4D97-AF65-F5344CB8AC3E}">
        <p14:creationId xmlns:p14="http://schemas.microsoft.com/office/powerpoint/2010/main" val="940020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Lane Narrowing</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White Edge Line Pavement Markings</a:t>
            </a:r>
          </a:p>
          <a:p>
            <a:endParaRPr lang="en-US" dirty="0"/>
          </a:p>
        </p:txBody>
      </p:sp>
      <p:pic>
        <p:nvPicPr>
          <p:cNvPr id="4" name="Picture 3" descr="A road with trees on the side&#10;&#10;Description automatically generated with low confidence">
            <a:extLst>
              <a:ext uri="{FF2B5EF4-FFF2-40B4-BE49-F238E27FC236}">
                <a16:creationId xmlns:a16="http://schemas.microsoft.com/office/drawing/2014/main" id="{AC2B15C4-9937-25C2-5F4D-A42B5329A0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5183" y="2463224"/>
            <a:ext cx="5486400" cy="4114800"/>
          </a:xfrm>
          <a:prstGeom prst="rect">
            <a:avLst/>
          </a:prstGeom>
        </p:spPr>
      </p:pic>
      <p:pic>
        <p:nvPicPr>
          <p:cNvPr id="5" name="Picture 4" descr="A road with trees on the side&#10;&#10;Description automatically generated with medium confidence">
            <a:extLst>
              <a:ext uri="{FF2B5EF4-FFF2-40B4-BE49-F238E27FC236}">
                <a16:creationId xmlns:a16="http://schemas.microsoft.com/office/drawing/2014/main" id="{E0B08B4A-AB1F-E93A-6BDE-0F2954EE72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905" y="2463224"/>
            <a:ext cx="5486400" cy="4114800"/>
          </a:xfrm>
          <a:prstGeom prst="rect">
            <a:avLst/>
          </a:prstGeom>
        </p:spPr>
      </p:pic>
    </p:spTree>
    <p:extLst>
      <p:ext uri="{BB962C8B-B14F-4D97-AF65-F5344CB8AC3E}">
        <p14:creationId xmlns:p14="http://schemas.microsoft.com/office/powerpoint/2010/main" val="1666761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Roadside</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Radar Speed Feedback Signs</a:t>
            </a:r>
          </a:p>
          <a:p>
            <a:endParaRPr lang="en-US" dirty="0"/>
          </a:p>
        </p:txBody>
      </p:sp>
      <p:pic>
        <p:nvPicPr>
          <p:cNvPr id="4" name="Picture 3">
            <a:extLst>
              <a:ext uri="{FF2B5EF4-FFF2-40B4-BE49-F238E27FC236}">
                <a16:creationId xmlns:a16="http://schemas.microsoft.com/office/drawing/2014/main" id="{0A8FD5FE-478C-7A77-5006-1D2E57CDBF24}"/>
              </a:ext>
            </a:extLst>
          </p:cNvPr>
          <p:cNvPicPr>
            <a:picLocks noChangeAspect="1"/>
          </p:cNvPicPr>
          <p:nvPr/>
        </p:nvPicPr>
        <p:blipFill>
          <a:blip r:embed="rId2"/>
          <a:stretch>
            <a:fillRect/>
          </a:stretch>
        </p:blipFill>
        <p:spPr>
          <a:xfrm>
            <a:off x="2044671" y="2517525"/>
            <a:ext cx="2997014" cy="3975350"/>
          </a:xfrm>
          <a:prstGeom prst="rect">
            <a:avLst/>
          </a:prstGeom>
        </p:spPr>
      </p:pic>
      <p:pic>
        <p:nvPicPr>
          <p:cNvPr id="5" name="Picture 4" descr="A picture containing text, grass, sky, outdoor&#10;&#10;Description automatically generated">
            <a:extLst>
              <a:ext uri="{FF2B5EF4-FFF2-40B4-BE49-F238E27FC236}">
                <a16:creationId xmlns:a16="http://schemas.microsoft.com/office/drawing/2014/main" id="{29A9DCE5-FFE8-3B29-AAD9-50E4060E9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585" t="16477" r="23659" b="49180"/>
          <a:stretch/>
        </p:blipFill>
        <p:spPr>
          <a:xfrm>
            <a:off x="7172943" y="2515235"/>
            <a:ext cx="2741929" cy="3977640"/>
          </a:xfrm>
          <a:prstGeom prst="rect">
            <a:avLst/>
          </a:prstGeom>
        </p:spPr>
      </p:pic>
    </p:spTree>
    <p:extLst>
      <p:ext uri="{BB962C8B-B14F-4D97-AF65-F5344CB8AC3E}">
        <p14:creationId xmlns:p14="http://schemas.microsoft.com/office/powerpoint/2010/main" val="2187827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F0B3-0DA4-F7B7-687D-2615496A89F2}"/>
              </a:ext>
            </a:extLst>
          </p:cNvPr>
          <p:cNvSpPr>
            <a:spLocks noGrp="1"/>
          </p:cNvSpPr>
          <p:nvPr>
            <p:ph type="title"/>
          </p:nvPr>
        </p:nvSpPr>
        <p:spPr/>
        <p:txBody>
          <a:bodyPr/>
          <a:lstStyle/>
          <a:p>
            <a:r>
              <a:rPr lang="en-US" dirty="0"/>
              <a:t>Oak Hill</a:t>
            </a:r>
          </a:p>
        </p:txBody>
      </p:sp>
      <p:sp>
        <p:nvSpPr>
          <p:cNvPr id="3" name="Content Placeholder 2">
            <a:extLst>
              <a:ext uri="{FF2B5EF4-FFF2-40B4-BE49-F238E27FC236}">
                <a16:creationId xmlns:a16="http://schemas.microsoft.com/office/drawing/2014/main" id="{59945D9A-4F82-66AF-FE82-4FCBDD01A98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285E87-02E6-C84F-BC3B-31A7B5228418}"/>
              </a:ext>
            </a:extLst>
          </p:cNvPr>
          <p:cNvPicPr>
            <a:picLocks noChangeAspect="1"/>
          </p:cNvPicPr>
          <p:nvPr/>
        </p:nvPicPr>
        <p:blipFill>
          <a:blip r:embed="rId2"/>
          <a:stretch>
            <a:fillRect/>
          </a:stretch>
        </p:blipFill>
        <p:spPr>
          <a:xfrm>
            <a:off x="6859789" y="0"/>
            <a:ext cx="5332211" cy="6858000"/>
          </a:xfrm>
          <a:prstGeom prst="rect">
            <a:avLst/>
          </a:prstGeom>
        </p:spPr>
      </p:pic>
    </p:spTree>
    <p:extLst>
      <p:ext uri="{BB962C8B-B14F-4D97-AF65-F5344CB8AC3E}">
        <p14:creationId xmlns:p14="http://schemas.microsoft.com/office/powerpoint/2010/main" val="3341721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NOT Traffic Calming</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Speed Bump</a:t>
            </a:r>
          </a:p>
          <a:p>
            <a:r>
              <a:rPr lang="en-US" dirty="0"/>
              <a:t>“Slow Children at Play” Sign</a:t>
            </a:r>
          </a:p>
          <a:p>
            <a:r>
              <a:rPr lang="en-US" dirty="0"/>
              <a:t>Stop Sign</a:t>
            </a:r>
          </a:p>
          <a:p>
            <a:r>
              <a:rPr lang="en-US" dirty="0"/>
              <a:t>Rumble Strip</a:t>
            </a:r>
          </a:p>
          <a:p>
            <a:r>
              <a:rPr lang="en-US" dirty="0"/>
              <a:t>Speed Limit Sign</a:t>
            </a:r>
          </a:p>
          <a:p>
            <a:r>
              <a:rPr lang="en-US" dirty="0"/>
              <a:t>Crosswalks</a:t>
            </a:r>
          </a:p>
        </p:txBody>
      </p:sp>
    </p:spTree>
    <p:extLst>
      <p:ext uri="{BB962C8B-B14F-4D97-AF65-F5344CB8AC3E}">
        <p14:creationId xmlns:p14="http://schemas.microsoft.com/office/powerpoint/2010/main" val="1394541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F0B3-0DA4-F7B7-687D-2615496A89F2}"/>
              </a:ext>
            </a:extLst>
          </p:cNvPr>
          <p:cNvSpPr>
            <a:spLocks noGrp="1"/>
          </p:cNvSpPr>
          <p:nvPr>
            <p:ph type="title"/>
          </p:nvPr>
        </p:nvSpPr>
        <p:spPr/>
        <p:txBody>
          <a:bodyPr/>
          <a:lstStyle/>
          <a:p>
            <a:r>
              <a:rPr lang="en-US" dirty="0"/>
              <a:t>Oak Hill</a:t>
            </a:r>
          </a:p>
        </p:txBody>
      </p:sp>
      <p:sp>
        <p:nvSpPr>
          <p:cNvPr id="3" name="Content Placeholder 2">
            <a:extLst>
              <a:ext uri="{FF2B5EF4-FFF2-40B4-BE49-F238E27FC236}">
                <a16:creationId xmlns:a16="http://schemas.microsoft.com/office/drawing/2014/main" id="{59945D9A-4F82-66AF-FE82-4FCBDD01A98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285E87-02E6-C84F-BC3B-31A7B5228418}"/>
              </a:ext>
            </a:extLst>
          </p:cNvPr>
          <p:cNvPicPr>
            <a:picLocks noChangeAspect="1"/>
          </p:cNvPicPr>
          <p:nvPr/>
        </p:nvPicPr>
        <p:blipFill>
          <a:blip r:embed="rId2"/>
          <a:stretch>
            <a:fillRect/>
          </a:stretch>
        </p:blipFill>
        <p:spPr>
          <a:xfrm>
            <a:off x="6859789" y="0"/>
            <a:ext cx="5332211" cy="6858000"/>
          </a:xfrm>
          <a:prstGeom prst="rect">
            <a:avLst/>
          </a:prstGeom>
        </p:spPr>
      </p:pic>
    </p:spTree>
    <p:extLst>
      <p:ext uri="{BB962C8B-B14F-4D97-AF65-F5344CB8AC3E}">
        <p14:creationId xmlns:p14="http://schemas.microsoft.com/office/powerpoint/2010/main" val="1684321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945D9A-4F82-66AF-FE82-4FCBDD01A98F}"/>
              </a:ext>
            </a:extLst>
          </p:cNvPr>
          <p:cNvSpPr>
            <a:spLocks noGrp="1"/>
          </p:cNvSpPr>
          <p:nvPr>
            <p:ph idx="1"/>
          </p:nvPr>
        </p:nvSpPr>
        <p:spPr/>
        <p:txBody>
          <a:bodyPr/>
          <a:lstStyle/>
          <a:p>
            <a:endParaRPr lang="en-US" dirty="0"/>
          </a:p>
        </p:txBody>
      </p:sp>
      <p:sp>
        <p:nvSpPr>
          <p:cNvPr id="6" name="Title 5">
            <a:extLst>
              <a:ext uri="{FF2B5EF4-FFF2-40B4-BE49-F238E27FC236}">
                <a16:creationId xmlns:a16="http://schemas.microsoft.com/office/drawing/2014/main" id="{A873F7B9-1EE9-6EC7-0316-EFB03CF1EC1A}"/>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D22EEA45-715A-04CF-058E-1E9097D3F59C}"/>
              </a:ext>
            </a:extLst>
          </p:cNvPr>
          <p:cNvPicPr>
            <a:picLocks noChangeAspect="1"/>
          </p:cNvPicPr>
          <p:nvPr/>
        </p:nvPicPr>
        <p:blipFill>
          <a:blip r:embed="rId2"/>
          <a:stretch>
            <a:fillRect/>
          </a:stretch>
        </p:blipFill>
        <p:spPr>
          <a:xfrm>
            <a:off x="3427990" y="0"/>
            <a:ext cx="5336020" cy="6858000"/>
          </a:xfrm>
          <a:prstGeom prst="rect">
            <a:avLst/>
          </a:prstGeom>
        </p:spPr>
      </p:pic>
    </p:spTree>
    <p:extLst>
      <p:ext uri="{BB962C8B-B14F-4D97-AF65-F5344CB8AC3E}">
        <p14:creationId xmlns:p14="http://schemas.microsoft.com/office/powerpoint/2010/main" val="212901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945D9A-4F82-66AF-FE82-4FCBDD01A98F}"/>
              </a:ext>
            </a:extLst>
          </p:cNvPr>
          <p:cNvSpPr>
            <a:spLocks noGrp="1"/>
          </p:cNvSpPr>
          <p:nvPr>
            <p:ph idx="1"/>
          </p:nvPr>
        </p:nvSpPr>
        <p:spPr/>
        <p:txBody>
          <a:bodyPr/>
          <a:lstStyle/>
          <a:p>
            <a:endParaRPr lang="en-US"/>
          </a:p>
        </p:txBody>
      </p:sp>
      <p:sp>
        <p:nvSpPr>
          <p:cNvPr id="6" name="Title 5">
            <a:extLst>
              <a:ext uri="{FF2B5EF4-FFF2-40B4-BE49-F238E27FC236}">
                <a16:creationId xmlns:a16="http://schemas.microsoft.com/office/drawing/2014/main" id="{A873F7B9-1EE9-6EC7-0316-EFB03CF1EC1A}"/>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D22EEA45-715A-04CF-058E-1E9097D3F59C}"/>
              </a:ext>
            </a:extLst>
          </p:cNvPr>
          <p:cNvPicPr>
            <a:picLocks noChangeAspect="1"/>
          </p:cNvPicPr>
          <p:nvPr/>
        </p:nvPicPr>
        <p:blipFill rotWithShape="1">
          <a:blip r:embed="rId2"/>
          <a:srcRect l="25502" b="35533"/>
          <a:stretch/>
        </p:blipFill>
        <p:spPr>
          <a:xfrm>
            <a:off x="4106086" y="0"/>
            <a:ext cx="6166213" cy="6858000"/>
          </a:xfrm>
          <a:prstGeom prst="rect">
            <a:avLst/>
          </a:prstGeom>
        </p:spPr>
      </p:pic>
      <p:pic>
        <p:nvPicPr>
          <p:cNvPr id="4" name="Picture 3">
            <a:extLst>
              <a:ext uri="{FF2B5EF4-FFF2-40B4-BE49-F238E27FC236}">
                <a16:creationId xmlns:a16="http://schemas.microsoft.com/office/drawing/2014/main" id="{FE522EFB-89E4-C6E6-AF36-19DA741C93C7}"/>
              </a:ext>
            </a:extLst>
          </p:cNvPr>
          <p:cNvPicPr>
            <a:picLocks noChangeAspect="1"/>
          </p:cNvPicPr>
          <p:nvPr/>
        </p:nvPicPr>
        <p:blipFill rotWithShape="1">
          <a:blip r:embed="rId2"/>
          <a:srcRect l="6040" t="46460" r="74527" b="28110"/>
          <a:stretch/>
        </p:blipFill>
        <p:spPr>
          <a:xfrm>
            <a:off x="712700" y="2347274"/>
            <a:ext cx="2174788" cy="3657600"/>
          </a:xfrm>
          <a:prstGeom prst="rect">
            <a:avLst/>
          </a:prstGeom>
        </p:spPr>
      </p:pic>
    </p:spTree>
    <p:extLst>
      <p:ext uri="{BB962C8B-B14F-4D97-AF65-F5344CB8AC3E}">
        <p14:creationId xmlns:p14="http://schemas.microsoft.com/office/powerpoint/2010/main" val="1810852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945D9A-4F82-66AF-FE82-4FCBDD01A98F}"/>
              </a:ext>
            </a:extLst>
          </p:cNvPr>
          <p:cNvSpPr>
            <a:spLocks noGrp="1"/>
          </p:cNvSpPr>
          <p:nvPr>
            <p:ph idx="1"/>
          </p:nvPr>
        </p:nvSpPr>
        <p:spPr/>
        <p:txBody>
          <a:bodyPr/>
          <a:lstStyle/>
          <a:p>
            <a:endParaRPr lang="en-US" dirty="0"/>
          </a:p>
        </p:txBody>
      </p:sp>
      <p:sp>
        <p:nvSpPr>
          <p:cNvPr id="6" name="Title 5">
            <a:extLst>
              <a:ext uri="{FF2B5EF4-FFF2-40B4-BE49-F238E27FC236}">
                <a16:creationId xmlns:a16="http://schemas.microsoft.com/office/drawing/2014/main" id="{A873F7B9-1EE9-6EC7-0316-EFB03CF1EC1A}"/>
              </a:ext>
            </a:extLst>
          </p:cNvPr>
          <p:cNvSpPr>
            <a:spLocks noGrp="1"/>
          </p:cNvSpPr>
          <p:nvPr>
            <p:ph type="title"/>
          </p:nvPr>
        </p:nvSpPr>
        <p:spPr/>
        <p:txBody>
          <a:bodyPr/>
          <a:lstStyle/>
          <a:p>
            <a:endParaRPr lang="en-US" dirty="0"/>
          </a:p>
        </p:txBody>
      </p:sp>
      <p:pic>
        <p:nvPicPr>
          <p:cNvPr id="2" name="Picture 1">
            <a:extLst>
              <a:ext uri="{FF2B5EF4-FFF2-40B4-BE49-F238E27FC236}">
                <a16:creationId xmlns:a16="http://schemas.microsoft.com/office/drawing/2014/main" id="{4223B1D9-2EE7-6B95-8B5D-CCEE704351C6}"/>
              </a:ext>
            </a:extLst>
          </p:cNvPr>
          <p:cNvPicPr>
            <a:picLocks noChangeAspect="1"/>
          </p:cNvPicPr>
          <p:nvPr/>
        </p:nvPicPr>
        <p:blipFill rotWithShape="1">
          <a:blip r:embed="rId2"/>
          <a:srcRect l="25502" t="60894"/>
          <a:stretch/>
        </p:blipFill>
        <p:spPr>
          <a:xfrm>
            <a:off x="4111363" y="1875155"/>
            <a:ext cx="6163056" cy="4158000"/>
          </a:xfrm>
          <a:prstGeom prst="rect">
            <a:avLst/>
          </a:prstGeom>
        </p:spPr>
      </p:pic>
      <p:pic>
        <p:nvPicPr>
          <p:cNvPr id="4" name="Picture 3">
            <a:extLst>
              <a:ext uri="{FF2B5EF4-FFF2-40B4-BE49-F238E27FC236}">
                <a16:creationId xmlns:a16="http://schemas.microsoft.com/office/drawing/2014/main" id="{FE522EFB-89E4-C6E6-AF36-19DA741C93C7}"/>
              </a:ext>
            </a:extLst>
          </p:cNvPr>
          <p:cNvPicPr>
            <a:picLocks noChangeAspect="1"/>
          </p:cNvPicPr>
          <p:nvPr/>
        </p:nvPicPr>
        <p:blipFill rotWithShape="1">
          <a:blip r:embed="rId2"/>
          <a:srcRect l="6040" t="46460" r="74527" b="28110"/>
          <a:stretch/>
        </p:blipFill>
        <p:spPr>
          <a:xfrm>
            <a:off x="712700" y="2347274"/>
            <a:ext cx="2174788" cy="3657600"/>
          </a:xfrm>
          <a:prstGeom prst="rect">
            <a:avLst/>
          </a:prstGeom>
        </p:spPr>
      </p:pic>
    </p:spTree>
    <p:extLst>
      <p:ext uri="{BB962C8B-B14F-4D97-AF65-F5344CB8AC3E}">
        <p14:creationId xmlns:p14="http://schemas.microsoft.com/office/powerpoint/2010/main" val="1271288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945D9A-4F82-66AF-FE82-4FCBDD01A98F}"/>
              </a:ext>
            </a:extLst>
          </p:cNvPr>
          <p:cNvSpPr>
            <a:spLocks noGrp="1"/>
          </p:cNvSpPr>
          <p:nvPr>
            <p:ph idx="1"/>
          </p:nvPr>
        </p:nvSpPr>
        <p:spPr/>
        <p:txBody>
          <a:bodyPr/>
          <a:lstStyle/>
          <a:p>
            <a:endParaRPr lang="en-US" dirty="0"/>
          </a:p>
        </p:txBody>
      </p:sp>
      <p:sp>
        <p:nvSpPr>
          <p:cNvPr id="6" name="Title 5">
            <a:extLst>
              <a:ext uri="{FF2B5EF4-FFF2-40B4-BE49-F238E27FC236}">
                <a16:creationId xmlns:a16="http://schemas.microsoft.com/office/drawing/2014/main" id="{A873F7B9-1EE9-6EC7-0316-EFB03CF1EC1A}"/>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214AB01F-C907-E641-5E2E-8ACBB4B83EEF}"/>
              </a:ext>
            </a:extLst>
          </p:cNvPr>
          <p:cNvPicPr>
            <a:picLocks noChangeAspect="1"/>
          </p:cNvPicPr>
          <p:nvPr/>
        </p:nvPicPr>
        <p:blipFill>
          <a:blip r:embed="rId2"/>
          <a:stretch>
            <a:fillRect/>
          </a:stretch>
        </p:blipFill>
        <p:spPr>
          <a:xfrm>
            <a:off x="880861" y="0"/>
            <a:ext cx="10430278" cy="6858000"/>
          </a:xfrm>
          <a:prstGeom prst="rect">
            <a:avLst/>
          </a:prstGeom>
        </p:spPr>
      </p:pic>
    </p:spTree>
    <p:extLst>
      <p:ext uri="{BB962C8B-B14F-4D97-AF65-F5344CB8AC3E}">
        <p14:creationId xmlns:p14="http://schemas.microsoft.com/office/powerpoint/2010/main" val="725167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945D9A-4F82-66AF-FE82-4FCBDD01A98F}"/>
              </a:ext>
            </a:extLst>
          </p:cNvPr>
          <p:cNvSpPr>
            <a:spLocks noGrp="1"/>
          </p:cNvSpPr>
          <p:nvPr>
            <p:ph idx="1"/>
          </p:nvPr>
        </p:nvSpPr>
        <p:spPr/>
        <p:txBody>
          <a:bodyPr/>
          <a:lstStyle/>
          <a:p>
            <a:endParaRPr lang="en-US" dirty="0"/>
          </a:p>
        </p:txBody>
      </p:sp>
      <p:sp>
        <p:nvSpPr>
          <p:cNvPr id="6" name="Title 5">
            <a:extLst>
              <a:ext uri="{FF2B5EF4-FFF2-40B4-BE49-F238E27FC236}">
                <a16:creationId xmlns:a16="http://schemas.microsoft.com/office/drawing/2014/main" id="{A873F7B9-1EE9-6EC7-0316-EFB03CF1EC1A}"/>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8CF9F52A-8477-7B34-C29C-00D14489B71B}"/>
              </a:ext>
            </a:extLst>
          </p:cNvPr>
          <p:cNvPicPr>
            <a:picLocks noChangeAspect="1"/>
          </p:cNvPicPr>
          <p:nvPr/>
        </p:nvPicPr>
        <p:blipFill>
          <a:blip r:embed="rId2"/>
          <a:stretch>
            <a:fillRect/>
          </a:stretch>
        </p:blipFill>
        <p:spPr>
          <a:xfrm>
            <a:off x="690623" y="841075"/>
            <a:ext cx="10810754" cy="5175849"/>
          </a:xfrm>
          <a:prstGeom prst="rect">
            <a:avLst/>
          </a:prstGeom>
        </p:spPr>
      </p:pic>
    </p:spTree>
    <p:extLst>
      <p:ext uri="{BB962C8B-B14F-4D97-AF65-F5344CB8AC3E}">
        <p14:creationId xmlns:p14="http://schemas.microsoft.com/office/powerpoint/2010/main" val="4053189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9">
            <a:extLst>
              <a:ext uri="{FF2B5EF4-FFF2-40B4-BE49-F238E27FC236}">
                <a16:creationId xmlns:a16="http://schemas.microsoft.com/office/drawing/2014/main" id="{6C7F91F6-4415-49F8-88C9-A1493A7C0362}"/>
              </a:ext>
            </a:extLst>
          </p:cNvPr>
          <p:cNvSpPr/>
          <p:nvPr/>
        </p:nvSpPr>
        <p:spPr>
          <a:xfrm>
            <a:off x="1097591" y="-12071"/>
            <a:ext cx="3050516" cy="1326850"/>
          </a:xfrm>
          <a:custGeom>
            <a:avLst/>
            <a:gdLst>
              <a:gd name="connsiteX0" fmla="*/ 2927423 w 3050516"/>
              <a:gd name="connsiteY0" fmla="*/ 682937 h 1326850"/>
              <a:gd name="connsiteX1" fmla="*/ 2599802 w 3050516"/>
              <a:gd name="connsiteY1" fmla="*/ 12071 h 1326850"/>
              <a:gd name="connsiteX2" fmla="*/ 12071 w 3050516"/>
              <a:gd name="connsiteY2" fmla="*/ 12071 h 1326850"/>
              <a:gd name="connsiteX3" fmla="*/ 2422104 w 3050516"/>
              <a:gd name="connsiteY3" fmla="*/ 1188380 h 1326850"/>
              <a:gd name="connsiteX4" fmla="*/ 2927423 w 3050516"/>
              <a:gd name="connsiteY4" fmla="*/ 682937 h 132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516" h="1326850">
                <a:moveTo>
                  <a:pt x="2927423" y="682937"/>
                </a:moveTo>
                <a:lnTo>
                  <a:pt x="2599802" y="12071"/>
                </a:lnTo>
                <a:lnTo>
                  <a:pt x="12071" y="12071"/>
                </a:lnTo>
                <a:lnTo>
                  <a:pt x="2422104" y="1188380"/>
                </a:lnTo>
                <a:cubicBezTo>
                  <a:pt x="3409677" y="1670387"/>
                  <a:pt x="2927423" y="682937"/>
                  <a:pt x="2927423" y="682937"/>
                </a:cubicBezTo>
                <a:close/>
              </a:path>
            </a:pathLst>
          </a:custGeom>
          <a:solidFill>
            <a:srgbClr val="F58022"/>
          </a:solidFill>
          <a:ln w="12363" cap="flat">
            <a:noFill/>
            <a:prstDash val="solid"/>
            <a:miter/>
          </a:ln>
        </p:spPr>
        <p:txBody>
          <a:bodyPr rtlCol="0" anchor="ctr"/>
          <a:lstStyle/>
          <a:p>
            <a:endParaRPr lang="en-US">
              <a:solidFill>
                <a:srgbClr val="F58022"/>
              </a:solidFill>
            </a:endParaRPr>
          </a:p>
        </p:txBody>
      </p:sp>
      <p:sp>
        <p:nvSpPr>
          <p:cNvPr id="13" name="Title 1">
            <a:extLst>
              <a:ext uri="{FF2B5EF4-FFF2-40B4-BE49-F238E27FC236}">
                <a16:creationId xmlns:a16="http://schemas.microsoft.com/office/drawing/2014/main" id="{C2588E6B-974A-4C1D-B6AE-6EE8D47E5120}"/>
              </a:ext>
            </a:extLst>
          </p:cNvPr>
          <p:cNvSpPr txBox="1">
            <a:spLocks/>
          </p:cNvSpPr>
          <p:nvPr/>
        </p:nvSpPr>
        <p:spPr>
          <a:xfrm>
            <a:off x="1685925" y="0"/>
            <a:ext cx="2646637"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4000" b="0" dirty="0">
                <a:solidFill>
                  <a:srgbClr val="343741"/>
                </a:solidFill>
                <a:latin typeface="Arial Nova Light" panose="020B0304020202020204" pitchFamily="34" charset="0"/>
              </a:rPr>
              <a:t>Questions</a:t>
            </a:r>
          </a:p>
        </p:txBody>
      </p:sp>
      <p:cxnSp>
        <p:nvCxnSpPr>
          <p:cNvPr id="14" name="Straight Connector 13">
            <a:extLst>
              <a:ext uri="{FF2B5EF4-FFF2-40B4-BE49-F238E27FC236}">
                <a16:creationId xmlns:a16="http://schemas.microsoft.com/office/drawing/2014/main" id="{1F6AB320-E69E-41BE-9511-6267F6AA17DD}"/>
              </a:ext>
            </a:extLst>
          </p:cNvPr>
          <p:cNvCxnSpPr>
            <a:cxnSpLocks/>
          </p:cNvCxnSpPr>
          <p:nvPr/>
        </p:nvCxnSpPr>
        <p:spPr>
          <a:xfrm flipH="1">
            <a:off x="1809413" y="3801384"/>
            <a:ext cx="1776750" cy="0"/>
          </a:xfrm>
          <a:prstGeom prst="line">
            <a:avLst/>
          </a:prstGeom>
          <a:ln w="28575">
            <a:solidFill>
              <a:srgbClr val="42859E"/>
            </a:solidFill>
          </a:ln>
        </p:spPr>
        <p:style>
          <a:lnRef idx="1">
            <a:schemeClr val="accent6"/>
          </a:lnRef>
          <a:fillRef idx="0">
            <a:schemeClr val="accent6"/>
          </a:fillRef>
          <a:effectRef idx="0">
            <a:schemeClr val="accent6"/>
          </a:effectRef>
          <a:fontRef idx="minor">
            <a:schemeClr val="tx1"/>
          </a:fontRef>
        </p:style>
      </p:cxnSp>
      <p:sp>
        <p:nvSpPr>
          <p:cNvPr id="18" name="Graphic 3">
            <a:extLst>
              <a:ext uri="{FF2B5EF4-FFF2-40B4-BE49-F238E27FC236}">
                <a16:creationId xmlns:a16="http://schemas.microsoft.com/office/drawing/2014/main" id="{3D77CBC5-3360-4CC1-9C18-E70C22C61F90}"/>
              </a:ext>
            </a:extLst>
          </p:cNvPr>
          <p:cNvSpPr/>
          <p:nvPr/>
        </p:nvSpPr>
        <p:spPr>
          <a:xfrm>
            <a:off x="5586764" y="2726485"/>
            <a:ext cx="4554329" cy="4161059"/>
          </a:xfrm>
          <a:custGeom>
            <a:avLst/>
            <a:gdLst>
              <a:gd name="connsiteX0" fmla="*/ 643624 w 4510133"/>
              <a:gd name="connsiteY0" fmla="*/ 146710 h 4120679"/>
              <a:gd name="connsiteX1" fmla="*/ 3852351 w 4510133"/>
              <a:gd name="connsiteY1" fmla="*/ 1712945 h 4120679"/>
              <a:gd name="connsiteX2" fmla="*/ 4364421 w 4510133"/>
              <a:gd name="connsiteY2" fmla="*/ 3201666 h 4120679"/>
              <a:gd name="connsiteX3" fmla="*/ 3919940 w 4510133"/>
              <a:gd name="connsiteY3" fmla="*/ 4111608 h 4120679"/>
              <a:gd name="connsiteX4" fmla="*/ 1817892 w 4510133"/>
              <a:gd name="connsiteY4" fmla="*/ 4111608 h 4120679"/>
              <a:gd name="connsiteX5" fmla="*/ 131680 w 4510133"/>
              <a:gd name="connsiteY5" fmla="*/ 658780 h 4120679"/>
              <a:gd name="connsiteX6" fmla="*/ 643624 w 4510133"/>
              <a:gd name="connsiteY6" fmla="*/ 146710 h 412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0133" h="4120679">
                <a:moveTo>
                  <a:pt x="643624" y="146710"/>
                </a:moveTo>
                <a:lnTo>
                  <a:pt x="3852351" y="1712945"/>
                </a:lnTo>
                <a:cubicBezTo>
                  <a:pt x="3852351" y="1712945"/>
                  <a:pt x="4852872" y="2201145"/>
                  <a:pt x="4364421" y="3201666"/>
                </a:cubicBezTo>
                <a:lnTo>
                  <a:pt x="3919940" y="4111608"/>
                </a:lnTo>
                <a:lnTo>
                  <a:pt x="1817892" y="4111608"/>
                </a:lnTo>
                <a:lnTo>
                  <a:pt x="131680" y="658780"/>
                </a:lnTo>
                <a:cubicBezTo>
                  <a:pt x="131680" y="658780"/>
                  <a:pt x="-356897" y="-341616"/>
                  <a:pt x="643624" y="146710"/>
                </a:cubicBezTo>
                <a:close/>
              </a:path>
            </a:pathLst>
          </a:custGeom>
          <a:solidFill>
            <a:srgbClr val="B5C327"/>
          </a:solidFill>
          <a:ln w="12540" cap="flat">
            <a:noFill/>
            <a:prstDash val="solid"/>
            <a:miter/>
          </a:ln>
        </p:spPr>
        <p:txBody>
          <a:bodyPr rtlCol="0" anchor="ctr"/>
          <a:lstStyle/>
          <a:p>
            <a:endParaRPr lang="en-US"/>
          </a:p>
        </p:txBody>
      </p:sp>
      <p:sp>
        <p:nvSpPr>
          <p:cNvPr id="19" name="Graphic 6">
            <a:extLst>
              <a:ext uri="{FF2B5EF4-FFF2-40B4-BE49-F238E27FC236}">
                <a16:creationId xmlns:a16="http://schemas.microsoft.com/office/drawing/2014/main" id="{7B223ABF-244C-4750-8DEA-E2F937D177A1}"/>
              </a:ext>
            </a:extLst>
          </p:cNvPr>
          <p:cNvSpPr/>
          <p:nvPr/>
        </p:nvSpPr>
        <p:spPr>
          <a:xfrm>
            <a:off x="4341256" y="-34852"/>
            <a:ext cx="7868389" cy="4338999"/>
          </a:xfrm>
          <a:custGeom>
            <a:avLst/>
            <a:gdLst>
              <a:gd name="connsiteX0" fmla="*/ 3982358 w 5924550"/>
              <a:gd name="connsiteY0" fmla="*/ 3167253 h 3267075"/>
              <a:gd name="connsiteX1" fmla="*/ 895305 w 5924550"/>
              <a:gd name="connsiteY1" fmla="*/ 1660398 h 3267075"/>
              <a:gd name="connsiteX2" fmla="*/ 297802 w 5924550"/>
              <a:gd name="connsiteY2" fmla="*/ 1062990 h 3267075"/>
              <a:gd name="connsiteX3" fmla="*/ 88061 w 5924550"/>
              <a:gd name="connsiteY3" fmla="*/ 633603 h 3267075"/>
              <a:gd name="connsiteX4" fmla="*/ 116636 w 5924550"/>
              <a:gd name="connsiteY4" fmla="*/ 7144 h 3267075"/>
              <a:gd name="connsiteX5" fmla="*/ 5924601 w 5924550"/>
              <a:gd name="connsiteY5" fmla="*/ 7144 h 3267075"/>
              <a:gd name="connsiteX6" fmla="*/ 5924601 w 5924550"/>
              <a:gd name="connsiteY6" fmla="*/ 1113473 h 3267075"/>
              <a:gd name="connsiteX7" fmla="*/ 5111356 w 5924550"/>
              <a:gd name="connsiteY7" fmla="*/ 2779014 h 3267075"/>
              <a:gd name="connsiteX8" fmla="*/ 3982358 w 5924550"/>
              <a:gd name="connsiteY8" fmla="*/ 3167253 h 326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4550" h="3267075">
                <a:moveTo>
                  <a:pt x="3982358" y="3167253"/>
                </a:moveTo>
                <a:lnTo>
                  <a:pt x="895305" y="1660398"/>
                </a:lnTo>
                <a:cubicBezTo>
                  <a:pt x="895305" y="1660398"/>
                  <a:pt x="493826" y="1464469"/>
                  <a:pt x="297802" y="1062990"/>
                </a:cubicBezTo>
                <a:lnTo>
                  <a:pt x="88061" y="633603"/>
                </a:lnTo>
                <a:cubicBezTo>
                  <a:pt x="88061" y="633603"/>
                  <a:pt x="-111773" y="224409"/>
                  <a:pt x="116636" y="7144"/>
                </a:cubicBezTo>
                <a:lnTo>
                  <a:pt x="5924601" y="7144"/>
                </a:lnTo>
                <a:lnTo>
                  <a:pt x="5924601" y="1113473"/>
                </a:lnTo>
                <a:lnTo>
                  <a:pt x="5111356" y="2779014"/>
                </a:lnTo>
                <a:cubicBezTo>
                  <a:pt x="5111356" y="2779014"/>
                  <a:pt x="4740929" y="3537490"/>
                  <a:pt x="3982358" y="3167253"/>
                </a:cubicBezTo>
                <a:close/>
              </a:path>
            </a:pathLst>
          </a:custGeom>
          <a:solidFill>
            <a:schemeClr val="accent1"/>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A59B2715-1E4D-4E2C-910C-C2A5892448FF}"/>
              </a:ext>
            </a:extLst>
          </p:cNvPr>
          <p:cNvSpPr/>
          <p:nvPr/>
        </p:nvSpPr>
        <p:spPr>
          <a:xfrm>
            <a:off x="11296909" y="2286526"/>
            <a:ext cx="902010" cy="3150858"/>
          </a:xfrm>
          <a:custGeom>
            <a:avLst/>
            <a:gdLst>
              <a:gd name="connsiteX0" fmla="*/ 647717 w 902010"/>
              <a:gd name="connsiteY0" fmla="*/ 3021622 h 3150858"/>
              <a:gd name="connsiteX1" fmla="*/ 898797 w 902010"/>
              <a:gd name="connsiteY1" fmla="*/ 3144196 h 3150858"/>
              <a:gd name="connsiteX2" fmla="*/ 898797 w 902010"/>
              <a:gd name="connsiteY2" fmla="*/ 11996 h 3150858"/>
              <a:gd name="connsiteX3" fmla="*/ 144198 w 902010"/>
              <a:gd name="connsiteY3" fmla="*/ 1557399 h 3150858"/>
              <a:gd name="connsiteX4" fmla="*/ 647717 w 902010"/>
              <a:gd name="connsiteY4" fmla="*/ 3021622 h 315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010" h="3150858">
                <a:moveTo>
                  <a:pt x="647717" y="3021622"/>
                </a:moveTo>
                <a:lnTo>
                  <a:pt x="898797" y="3144196"/>
                </a:lnTo>
                <a:lnTo>
                  <a:pt x="898797" y="11996"/>
                </a:lnTo>
                <a:lnTo>
                  <a:pt x="144198" y="1557399"/>
                </a:lnTo>
                <a:cubicBezTo>
                  <a:pt x="-336339" y="2541332"/>
                  <a:pt x="647717" y="3021622"/>
                  <a:pt x="647717" y="3021622"/>
                </a:cubicBezTo>
                <a:close/>
              </a:path>
            </a:pathLst>
          </a:custGeom>
          <a:solidFill>
            <a:srgbClr val="42859E"/>
          </a:solidFill>
          <a:ln w="1233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17B59588-F9A2-4EEF-812D-F67FEEE7C3D6}"/>
              </a:ext>
            </a:extLst>
          </p:cNvPr>
          <p:cNvSpPr/>
          <p:nvPr/>
        </p:nvSpPr>
        <p:spPr>
          <a:xfrm>
            <a:off x="9955868" y="5464562"/>
            <a:ext cx="2248848" cy="1396263"/>
          </a:xfrm>
          <a:custGeom>
            <a:avLst/>
            <a:gdLst>
              <a:gd name="connsiteX0" fmla="*/ 2239838 w 2248847"/>
              <a:gd name="connsiteY0" fmla="*/ 338209 h 1396262"/>
              <a:gd name="connsiteX1" fmla="*/ 1841965 w 2248847"/>
              <a:gd name="connsiteY1" fmla="*/ 144091 h 1396262"/>
              <a:gd name="connsiteX2" fmla="*/ 377495 w 2248847"/>
              <a:gd name="connsiteY2" fmla="*/ 647734 h 1396262"/>
              <a:gd name="connsiteX3" fmla="*/ 11996 w 2248847"/>
              <a:gd name="connsiteY3" fmla="*/ 1396032 h 1396262"/>
              <a:gd name="connsiteX4" fmla="*/ 2239838 w 2248847"/>
              <a:gd name="connsiteY4" fmla="*/ 1396032 h 1396262"/>
              <a:gd name="connsiteX5" fmla="*/ 2239838 w 2248847"/>
              <a:gd name="connsiteY5" fmla="*/ 338209 h 139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847" h="1396262">
                <a:moveTo>
                  <a:pt x="2239838" y="338209"/>
                </a:moveTo>
                <a:lnTo>
                  <a:pt x="1841965" y="144091"/>
                </a:lnTo>
                <a:cubicBezTo>
                  <a:pt x="857909" y="-336199"/>
                  <a:pt x="377495" y="647734"/>
                  <a:pt x="377495" y="647734"/>
                </a:cubicBezTo>
                <a:lnTo>
                  <a:pt x="11996" y="1396032"/>
                </a:lnTo>
                <a:lnTo>
                  <a:pt x="2239838" y="1396032"/>
                </a:lnTo>
                <a:lnTo>
                  <a:pt x="2239838" y="338209"/>
                </a:lnTo>
                <a:close/>
              </a:path>
            </a:pathLst>
          </a:custGeom>
          <a:solidFill>
            <a:srgbClr val="3A617A"/>
          </a:solidFill>
          <a:ln w="12330" cap="flat">
            <a:noFill/>
            <a:prstDash val="solid"/>
            <a:miter/>
          </a:ln>
        </p:spPr>
        <p:txBody>
          <a:bodyPr rtlCol="0" anchor="ctr"/>
          <a:lstStyle/>
          <a:p>
            <a:endParaRPr lang="en-US"/>
          </a:p>
        </p:txBody>
      </p:sp>
      <p:pic>
        <p:nvPicPr>
          <p:cNvPr id="7" name="Picture 6" descr="Text&#10;&#10;Description automatically generated">
            <a:extLst>
              <a:ext uri="{FF2B5EF4-FFF2-40B4-BE49-F238E27FC236}">
                <a16:creationId xmlns:a16="http://schemas.microsoft.com/office/drawing/2014/main" id="{7826A3E1-7E20-4B35-A536-B4C69730CF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0940" y="512661"/>
            <a:ext cx="4962820" cy="2106817"/>
          </a:xfrm>
          <a:prstGeom prst="rect">
            <a:avLst/>
          </a:prstGeom>
        </p:spPr>
      </p:pic>
    </p:spTree>
    <p:extLst>
      <p:ext uri="{BB962C8B-B14F-4D97-AF65-F5344CB8AC3E}">
        <p14:creationId xmlns:p14="http://schemas.microsoft.com/office/powerpoint/2010/main" val="3983978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F0B3-0DA4-F7B7-687D-2615496A89F2}"/>
              </a:ext>
            </a:extLst>
          </p:cNvPr>
          <p:cNvSpPr>
            <a:spLocks noGrp="1"/>
          </p:cNvSpPr>
          <p:nvPr>
            <p:ph type="title"/>
          </p:nvPr>
        </p:nvSpPr>
        <p:spPr/>
        <p:txBody>
          <a:bodyPr/>
          <a:lstStyle/>
          <a:p>
            <a:r>
              <a:rPr lang="en-US" dirty="0"/>
              <a:t>Metro Nashville / NDOT</a:t>
            </a:r>
          </a:p>
        </p:txBody>
      </p:sp>
      <p:sp>
        <p:nvSpPr>
          <p:cNvPr id="3" name="Content Placeholder 2">
            <a:extLst>
              <a:ext uri="{FF2B5EF4-FFF2-40B4-BE49-F238E27FC236}">
                <a16:creationId xmlns:a16="http://schemas.microsoft.com/office/drawing/2014/main" id="{59945D9A-4F82-66AF-FE82-4FCBDD01A98F}"/>
              </a:ext>
            </a:extLst>
          </p:cNvPr>
          <p:cNvSpPr>
            <a:spLocks noGrp="1"/>
          </p:cNvSpPr>
          <p:nvPr>
            <p:ph idx="1"/>
          </p:nvPr>
        </p:nvSpPr>
        <p:spPr/>
        <p:txBody>
          <a:bodyPr/>
          <a:lstStyle/>
          <a:p>
            <a:r>
              <a:rPr lang="en-US" dirty="0"/>
              <a:t>Neighborhood Street Traffic Calming (NSTC) Program</a:t>
            </a:r>
          </a:p>
          <a:p>
            <a:r>
              <a:rPr lang="en-US" dirty="0">
                <a:hlinkClick r:id="rId2"/>
              </a:rPr>
              <a:t>https://www.nashville.gov/departments/transportation/plans-and-programs/traffic-calming</a:t>
            </a:r>
            <a:endParaRPr lang="en-US" dirty="0"/>
          </a:p>
        </p:txBody>
      </p:sp>
    </p:spTree>
    <p:extLst>
      <p:ext uri="{BB962C8B-B14F-4D97-AF65-F5344CB8AC3E}">
        <p14:creationId xmlns:p14="http://schemas.microsoft.com/office/powerpoint/2010/main" val="2945564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Definition</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“The primary purpose of traffic calming is to support the livability and vitality of residential and commercial areas through improvements in non-motorist safety, mobility, and comfort. These objectives are typically achieved by reducing vehicle speeds or volumes on a single street or a street network. Traffic calming measures consist of horizontal, vertical, lane narrowing, roadside, and other features that use self-enforcing physical or psycho-perception means to produce desired effects.”</a:t>
            </a:r>
          </a:p>
        </p:txBody>
      </p:sp>
      <p:sp>
        <p:nvSpPr>
          <p:cNvPr id="4" name="TextBox 3">
            <a:extLst>
              <a:ext uri="{FF2B5EF4-FFF2-40B4-BE49-F238E27FC236}">
                <a16:creationId xmlns:a16="http://schemas.microsoft.com/office/drawing/2014/main" id="{FED16272-A25A-209F-A582-400D93C6263B}"/>
              </a:ext>
            </a:extLst>
          </p:cNvPr>
          <p:cNvSpPr txBox="1"/>
          <p:nvPr/>
        </p:nvSpPr>
        <p:spPr>
          <a:xfrm>
            <a:off x="1106480" y="5611197"/>
            <a:ext cx="7261924" cy="584775"/>
          </a:xfrm>
          <a:prstGeom prst="rect">
            <a:avLst/>
          </a:prstGeom>
          <a:noFill/>
        </p:spPr>
        <p:txBody>
          <a:bodyPr wrap="none" rtlCol="0">
            <a:spAutoFit/>
          </a:bodyPr>
          <a:lstStyle/>
          <a:p>
            <a:r>
              <a:rPr lang="en-US" sz="1600" dirty="0"/>
              <a:t>Source: Traffic Calming </a:t>
            </a:r>
            <a:r>
              <a:rPr lang="en-US" sz="1600" dirty="0" err="1"/>
              <a:t>ePrimer</a:t>
            </a:r>
            <a:r>
              <a:rPr lang="en-US" sz="1600" dirty="0"/>
              <a:t> by FHWA and ITE</a:t>
            </a:r>
          </a:p>
          <a:p>
            <a:r>
              <a:rPr lang="en-US" sz="1600" dirty="0"/>
              <a:t>Source: </a:t>
            </a:r>
            <a:r>
              <a:rPr lang="en-US" sz="1600" dirty="0">
                <a:hlinkClick r:id="rId2"/>
              </a:rPr>
              <a:t>https://highways.dot.gov/safety/speed-management/traffic-calming-eprimer</a:t>
            </a:r>
            <a:endParaRPr lang="en-US" sz="1600" dirty="0"/>
          </a:p>
        </p:txBody>
      </p:sp>
    </p:spTree>
    <p:extLst>
      <p:ext uri="{BB962C8B-B14F-4D97-AF65-F5344CB8AC3E}">
        <p14:creationId xmlns:p14="http://schemas.microsoft.com/office/powerpoint/2010/main" val="1871250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Definition</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Residential Streets</a:t>
            </a:r>
          </a:p>
          <a:p>
            <a:r>
              <a:rPr lang="en-US" dirty="0"/>
              <a:t>Improve Safety</a:t>
            </a:r>
          </a:p>
          <a:p>
            <a:r>
              <a:rPr lang="en-US" dirty="0"/>
              <a:t>Reduce Vehicle Speeds</a:t>
            </a:r>
          </a:p>
        </p:txBody>
      </p:sp>
    </p:spTree>
    <p:extLst>
      <p:ext uri="{BB962C8B-B14F-4D97-AF65-F5344CB8AC3E}">
        <p14:creationId xmlns:p14="http://schemas.microsoft.com/office/powerpoint/2010/main" val="3422680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The 3 “E’s”</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Education</a:t>
            </a:r>
          </a:p>
          <a:p>
            <a:r>
              <a:rPr lang="en-US" dirty="0"/>
              <a:t>Enforcement</a:t>
            </a:r>
          </a:p>
          <a:p>
            <a:r>
              <a:rPr lang="en-US" dirty="0"/>
              <a:t>Engineering</a:t>
            </a:r>
          </a:p>
        </p:txBody>
      </p:sp>
    </p:spTree>
    <p:extLst>
      <p:ext uri="{BB962C8B-B14F-4D97-AF65-F5344CB8AC3E}">
        <p14:creationId xmlns:p14="http://schemas.microsoft.com/office/powerpoint/2010/main" val="1549106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Safety &amp; Vision Zero</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184627C-8AFD-254B-7B22-ECD023ECBF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8"/>
          <a:stretch/>
        </p:blipFill>
        <p:spPr>
          <a:xfrm>
            <a:off x="4732256" y="2306085"/>
            <a:ext cx="2699206" cy="2884008"/>
          </a:xfrm>
          <a:prstGeom prst="rect">
            <a:avLst/>
          </a:prstGeom>
          <a:ln w="12700">
            <a:solidFill>
              <a:schemeClr val="tx1"/>
            </a:solidFill>
          </a:ln>
        </p:spPr>
      </p:pic>
      <p:pic>
        <p:nvPicPr>
          <p:cNvPr id="5" name="Picture 4">
            <a:extLst>
              <a:ext uri="{FF2B5EF4-FFF2-40B4-BE49-F238E27FC236}">
                <a16:creationId xmlns:a16="http://schemas.microsoft.com/office/drawing/2014/main" id="{A9664C48-720E-7C80-501B-D01A836E30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5168" y="2325848"/>
            <a:ext cx="2699206" cy="2844482"/>
          </a:xfrm>
          <a:prstGeom prst="rect">
            <a:avLst/>
          </a:prstGeom>
          <a:ln w="12700">
            <a:solidFill>
              <a:schemeClr val="tx1"/>
            </a:solidFill>
          </a:ln>
        </p:spPr>
      </p:pic>
      <p:pic>
        <p:nvPicPr>
          <p:cNvPr id="6" name="Picture 5">
            <a:extLst>
              <a:ext uri="{FF2B5EF4-FFF2-40B4-BE49-F238E27FC236}">
                <a16:creationId xmlns:a16="http://schemas.microsoft.com/office/drawing/2014/main" id="{7EFF683F-98AA-CA31-C5B8-9D270CFC66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9345" y="2309662"/>
            <a:ext cx="2699205" cy="2876855"/>
          </a:xfrm>
          <a:prstGeom prst="rect">
            <a:avLst/>
          </a:prstGeom>
          <a:ln w="12700">
            <a:solidFill>
              <a:schemeClr val="tx1"/>
            </a:solidFill>
          </a:ln>
        </p:spPr>
      </p:pic>
      <p:sp>
        <p:nvSpPr>
          <p:cNvPr id="7" name="TextBox 6">
            <a:extLst>
              <a:ext uri="{FF2B5EF4-FFF2-40B4-BE49-F238E27FC236}">
                <a16:creationId xmlns:a16="http://schemas.microsoft.com/office/drawing/2014/main" id="{920CB517-5513-069C-64FD-754CBB75B74A}"/>
              </a:ext>
            </a:extLst>
          </p:cNvPr>
          <p:cNvSpPr txBox="1"/>
          <p:nvPr/>
        </p:nvSpPr>
        <p:spPr>
          <a:xfrm>
            <a:off x="1106480" y="5611197"/>
            <a:ext cx="7753084" cy="584775"/>
          </a:xfrm>
          <a:prstGeom prst="rect">
            <a:avLst/>
          </a:prstGeom>
          <a:noFill/>
        </p:spPr>
        <p:txBody>
          <a:bodyPr wrap="none" rtlCol="0">
            <a:spAutoFit/>
          </a:bodyPr>
          <a:lstStyle/>
          <a:p>
            <a:r>
              <a:rPr lang="en-US" sz="1600" dirty="0"/>
              <a:t>Source: National Transportation Safety Board, 2017</a:t>
            </a:r>
          </a:p>
          <a:p>
            <a:r>
              <a:rPr lang="en-US" sz="1600" dirty="0"/>
              <a:t>Source: Nashville Vision Zero Action Plan 2022-2026, February 2022 (adopted August 2022) </a:t>
            </a:r>
          </a:p>
        </p:txBody>
      </p:sp>
    </p:spTree>
    <p:extLst>
      <p:ext uri="{BB962C8B-B14F-4D97-AF65-F5344CB8AC3E}">
        <p14:creationId xmlns:p14="http://schemas.microsoft.com/office/powerpoint/2010/main" val="1761148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Toolbox</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Horizontal</a:t>
            </a:r>
          </a:p>
          <a:p>
            <a:r>
              <a:rPr lang="en-US" dirty="0"/>
              <a:t>Vertical</a:t>
            </a:r>
          </a:p>
          <a:p>
            <a:r>
              <a:rPr lang="en-US" dirty="0"/>
              <a:t>Lane Narrowing</a:t>
            </a:r>
          </a:p>
          <a:p>
            <a:r>
              <a:rPr lang="en-US" dirty="0"/>
              <a:t>Roadside</a:t>
            </a:r>
          </a:p>
          <a:p>
            <a:endParaRPr lang="en-US" dirty="0"/>
          </a:p>
        </p:txBody>
      </p:sp>
    </p:spTree>
    <p:extLst>
      <p:ext uri="{BB962C8B-B14F-4D97-AF65-F5344CB8AC3E}">
        <p14:creationId xmlns:p14="http://schemas.microsoft.com/office/powerpoint/2010/main" val="2460434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7913-7DF5-9159-E148-71D66105BFAF}"/>
              </a:ext>
            </a:extLst>
          </p:cNvPr>
          <p:cNvSpPr>
            <a:spLocks noGrp="1"/>
          </p:cNvSpPr>
          <p:nvPr>
            <p:ph type="title"/>
          </p:nvPr>
        </p:nvSpPr>
        <p:spPr/>
        <p:txBody>
          <a:bodyPr/>
          <a:lstStyle/>
          <a:p>
            <a:r>
              <a:rPr lang="en-US" dirty="0"/>
              <a:t>Horizontal</a:t>
            </a:r>
          </a:p>
        </p:txBody>
      </p:sp>
      <p:sp>
        <p:nvSpPr>
          <p:cNvPr id="3" name="Content Placeholder 2">
            <a:extLst>
              <a:ext uri="{FF2B5EF4-FFF2-40B4-BE49-F238E27FC236}">
                <a16:creationId xmlns:a16="http://schemas.microsoft.com/office/drawing/2014/main" id="{C0E7C284-5311-05E0-4882-2FC0A8E39717}"/>
              </a:ext>
            </a:extLst>
          </p:cNvPr>
          <p:cNvSpPr>
            <a:spLocks noGrp="1"/>
          </p:cNvSpPr>
          <p:nvPr>
            <p:ph idx="1"/>
          </p:nvPr>
        </p:nvSpPr>
        <p:spPr/>
        <p:txBody>
          <a:bodyPr/>
          <a:lstStyle/>
          <a:p>
            <a:r>
              <a:rPr lang="en-US" dirty="0"/>
              <a:t>Traffic Circle</a:t>
            </a:r>
          </a:p>
          <a:p>
            <a:endParaRPr lang="en-US" dirty="0"/>
          </a:p>
        </p:txBody>
      </p:sp>
      <p:pic>
        <p:nvPicPr>
          <p:cNvPr id="5" name="Picture 4" descr="A road sign in a circle&#10;&#10;Description automatically generated">
            <a:extLst>
              <a:ext uri="{FF2B5EF4-FFF2-40B4-BE49-F238E27FC236}">
                <a16:creationId xmlns:a16="http://schemas.microsoft.com/office/drawing/2014/main" id="{87485D88-85A5-A248-7E5C-3D5A238FA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30" y="2466182"/>
            <a:ext cx="5486400" cy="4114800"/>
          </a:xfrm>
          <a:prstGeom prst="rect">
            <a:avLst/>
          </a:prstGeom>
        </p:spPr>
      </p:pic>
      <p:pic>
        <p:nvPicPr>
          <p:cNvPr id="7" name="Picture 6" descr="A road sign on a circle&#10;&#10;Description automatically generated">
            <a:extLst>
              <a:ext uri="{FF2B5EF4-FFF2-40B4-BE49-F238E27FC236}">
                <a16:creationId xmlns:a16="http://schemas.microsoft.com/office/drawing/2014/main" id="{C0C49E89-C72A-CA28-18D2-DFD9C29E0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220" y="2466182"/>
            <a:ext cx="5486400" cy="4114800"/>
          </a:xfrm>
          <a:prstGeom prst="rect">
            <a:avLst/>
          </a:prstGeom>
        </p:spPr>
      </p:pic>
    </p:spTree>
    <p:extLst>
      <p:ext uri="{BB962C8B-B14F-4D97-AF65-F5344CB8AC3E}">
        <p14:creationId xmlns:p14="http://schemas.microsoft.com/office/powerpoint/2010/main" val="252859819"/>
      </p:ext>
    </p:extLst>
  </p:cSld>
  <p:clrMapOvr>
    <a:masterClrMapping/>
  </p:clrMapOvr>
</p:sld>
</file>

<file path=ppt/theme/theme1.xml><?xml version="1.0" encoding="utf-8"?>
<a:theme xmlns:a="http://schemas.openxmlformats.org/drawingml/2006/main" name="Office Theme">
  <a:themeElements>
    <a:clrScheme name="NEW Brand Colors">
      <a:dk1>
        <a:srgbClr val="404041"/>
      </a:dk1>
      <a:lt1>
        <a:sysClr val="window" lastClr="FFFFFF"/>
      </a:lt1>
      <a:dk2>
        <a:srgbClr val="515254"/>
      </a:dk2>
      <a:lt2>
        <a:srgbClr val="C7C8CA"/>
      </a:lt2>
      <a:accent1>
        <a:srgbClr val="A20C33"/>
      </a:accent1>
      <a:accent2>
        <a:srgbClr val="F58022"/>
      </a:accent2>
      <a:accent3>
        <a:srgbClr val="FFB600"/>
      </a:accent3>
      <a:accent4>
        <a:srgbClr val="B5C327"/>
      </a:accent4>
      <a:accent5>
        <a:srgbClr val="592C82"/>
      </a:accent5>
      <a:accent6>
        <a:srgbClr val="005F7F"/>
      </a:accent6>
      <a:hlink>
        <a:srgbClr val="42859E"/>
      </a:hlink>
      <a:folHlink>
        <a:srgbClr val="C0D5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08FFB27777C14583424E0987F51888" ma:contentTypeVersion="15" ma:contentTypeDescription="Create a new document." ma:contentTypeScope="" ma:versionID="9204c8d8e7be8dfae3844bd6f848e2bd">
  <xsd:schema xmlns:xsd="http://www.w3.org/2001/XMLSchema" xmlns:xs="http://www.w3.org/2001/XMLSchema" xmlns:p="http://schemas.microsoft.com/office/2006/metadata/properties" xmlns:ns1="http://schemas.microsoft.com/sharepoint/v3" xmlns:ns3="0436c84f-1508-4e9b-b366-f5f0fc217ccf" xmlns:ns4="c18e8617-fc0f-4dda-a87a-c0ec120ddf92" xmlns:ns5="377f643f-753e-4033-be18-a86fc21fd48f" targetNamespace="http://schemas.microsoft.com/office/2006/metadata/properties" ma:root="true" ma:fieldsID="fe3c9a51be661ac5ae65b897e0231574" ns1:_="" ns3:_="" ns4:_="" ns5:_="">
    <xsd:import namespace="http://schemas.microsoft.com/sharepoint/v3"/>
    <xsd:import namespace="0436c84f-1508-4e9b-b366-f5f0fc217ccf"/>
    <xsd:import namespace="c18e8617-fc0f-4dda-a87a-c0ec120ddf92"/>
    <xsd:import namespace="377f643f-753e-4033-be18-a86fc21fd48f"/>
    <xsd:element name="properties">
      <xsd:complexType>
        <xsd:sequence>
          <xsd:element name="documentManagement">
            <xsd:complexType>
              <xsd:all>
                <xsd:element ref="ns3:SharedWithDetails" minOccurs="0"/>
                <xsd:element ref="ns3:SharingHintHash" minOccurs="0"/>
                <xsd:element ref="ns3:SharedWithUsers" minOccurs="0"/>
                <xsd:element ref="ns4:_dlc_DocId" minOccurs="0"/>
                <xsd:element ref="ns4:_dlc_DocIdUrl" minOccurs="0"/>
                <xsd:element ref="ns4:_dlc_DocIdPersistId" minOccurs="0"/>
                <xsd:element ref="ns5:MediaServiceMetadata" minOccurs="0"/>
                <xsd:element ref="ns5:MediaServiceFastMetadata" minOccurs="0"/>
                <xsd:element ref="ns5:MediaServiceDateTaken" minOccurs="0"/>
                <xsd:element ref="ns5:MediaServiceAutoTags" minOccurs="0"/>
                <xsd:element ref="ns5:MediaServiceOCR" minOccurs="0"/>
                <xsd:element ref="ns5:MediaServiceLocation" minOccurs="0"/>
                <xsd:element ref="ns1:_ip_UnifiedCompliancePolicyProperties" minOccurs="0"/>
                <xsd:element ref="ns1:_ip_UnifiedCompliancePolicyUIAction" minOccurs="0"/>
                <xsd:element ref="ns5:MediaServiceAutoKeyPoints" minOccurs="0"/>
                <xsd:element ref="ns5:MediaServiceKeyPoints" minOccurs="0"/>
                <xsd:element ref="ns5:MediaServiceGenerationTime" minOccurs="0"/>
                <xsd:element ref="ns5: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36c84f-1508-4e9b-b366-f5f0fc217ccf" elementFormDefault="qualified">
    <xsd:import namespace="http://schemas.microsoft.com/office/2006/documentManagement/types"/>
    <xsd:import namespace="http://schemas.microsoft.com/office/infopath/2007/PartnerControls"/>
    <xsd:element name="SharedWithDetails" ma:index="8" nillable="true" ma:displayName="Shared With Details" ma:description="" ma:internalName="SharedWithDetails" ma:readOnly="true">
      <xsd:simpleType>
        <xsd:restriction base="dms:Note">
          <xsd:maxLength value="255"/>
        </xsd:restriction>
      </xsd:simpleType>
    </xsd:element>
    <xsd:element name="SharingHintHash" ma:index="9" nillable="true" ma:displayName="Sharing Hint Hash" ma:description="" ma:hidden="true" ma:internalName="SharingHintHash" ma:readOnly="true">
      <xsd:simpleType>
        <xsd:restriction base="dms:Text"/>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77f643f-753e-4033-be18-a86fc21fd48f"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MediaServiceAutoTags"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BF96EEC9BC9BE64AA7B4C8C9F13C028D" ma:contentTypeVersion="14" ma:contentTypeDescription="Create a new document." ma:contentTypeScope="" ma:versionID="fe5ecc1f8133c03dfa0fe7f282990a9e">
  <xsd:schema xmlns:xsd="http://www.w3.org/2001/XMLSchema" xmlns:xs="http://www.w3.org/2001/XMLSchema" xmlns:p="http://schemas.microsoft.com/office/2006/metadata/properties" xmlns:ns2="b10c61eb-6349-4ddf-a697-7f9f43e0c51f" xmlns:ns3="ab829280-ebbc-41d6-b24a-6ba29fe30f38" targetNamespace="http://schemas.microsoft.com/office/2006/metadata/properties" ma:root="true" ma:fieldsID="3c2e262e227b43770c3c8e692a9788c5" ns2:_="" ns3:_="">
    <xsd:import namespace="b10c61eb-6349-4ddf-a697-7f9f43e0c51f"/>
    <xsd:import namespace="ab829280-ebbc-41d6-b24a-6ba29fe30f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0c61eb-6349-4ddf-a697-7f9f43e0c5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descrip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4d314c1-7e70-4db2-bd96-a1a64da788f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829280-ebbc-41d6-b24a-6ba29fe30f3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50a4a60-b3aa-471d-b8f5-5f9ea7d8a1b1}" ma:internalName="TaxCatchAll" ma:showField="CatchAllData" ma:web="ab829280-ebbc-41d6-b24a-6ba29fe30f3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781a52b0-d0f4-44f0-98bb-0d102f5fd161"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TaxCatchAll xmlns="ab829280-ebbc-41d6-b24a-6ba29fe30f38" xsi:nil="true"/>
    <lcf76f155ced4ddcb4097134ff3c332f xmlns="b10c61eb-6349-4ddf-a697-7f9f43e0c51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930F02-27A5-4AC1-9909-FD7A4EDB3124}">
  <ds:schemaRefs>
    <ds:schemaRef ds:uri="0436c84f-1508-4e9b-b366-f5f0fc217ccf"/>
    <ds:schemaRef ds:uri="377f643f-753e-4033-be18-a86fc21fd48f"/>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F31A3BC-C463-480C-9FD2-D0CD80C77D49}"/>
</file>

<file path=customXml/itemProps3.xml><?xml version="1.0" encoding="utf-8"?>
<ds:datastoreItem xmlns:ds="http://schemas.openxmlformats.org/officeDocument/2006/customXml" ds:itemID="{B0E5FC0B-BE8E-49EF-B094-EFCEE8D4ED1F}">
  <ds:schemaRefs>
    <ds:schemaRef ds:uri="Microsoft.SharePoint.Taxonomy.ContentTypeSync"/>
  </ds:schemaRefs>
</ds:datastoreItem>
</file>

<file path=customXml/itemProps4.xml><?xml version="1.0" encoding="utf-8"?>
<ds:datastoreItem xmlns:ds="http://schemas.openxmlformats.org/officeDocument/2006/customXml" ds:itemID="{9DFD9B2C-E869-4A1B-84A2-30662B715B50}">
  <ds:schemaRefs>
    <ds:schemaRef ds:uri="http://schemas.microsoft.com/sharepoint/v3/contenttype/forms"/>
  </ds:schemaRefs>
</ds:datastoreItem>
</file>

<file path=customXml/itemProps5.xml><?xml version="1.0" encoding="utf-8"?>
<ds:datastoreItem xmlns:ds="http://schemas.openxmlformats.org/officeDocument/2006/customXml" ds:itemID="{80AEA6F2-75B6-41F5-9671-59DD97087930}">
  <ds:schemaRefs>
    <ds:schemaRef ds:uri="http://purl.org/dc/dcmitype/"/>
    <ds:schemaRef ds:uri="377f643f-753e-4033-be18-a86fc21fd48f"/>
    <ds:schemaRef ds:uri="http://schemas.microsoft.com/office/infopath/2007/PartnerControls"/>
    <ds:schemaRef ds:uri="http://www.w3.org/XML/1998/namespace"/>
    <ds:schemaRef ds:uri="http://schemas.microsoft.com/office/2006/documentManagement/types"/>
    <ds:schemaRef ds:uri="0436c84f-1508-4e9b-b366-f5f0fc217ccf"/>
    <ds:schemaRef ds:uri="http://purl.org/dc/elements/1.1/"/>
    <ds:schemaRef ds:uri="http://purl.org/dc/terms/"/>
    <ds:schemaRef ds:uri="http://schemas.openxmlformats.org/package/2006/metadata/core-properties"/>
    <ds:schemaRef ds:uri="c18e8617-fc0f-4dda-a87a-c0ec120ddf92"/>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346</Words>
  <Application>Microsoft Office PowerPoint</Application>
  <PresentationFormat>Widescreen</PresentationFormat>
  <Paragraphs>71</Paragraphs>
  <Slides>27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Arial Black</vt:lpstr>
      <vt:lpstr>Arial Nova Light</vt:lpstr>
      <vt:lpstr>Calibri</vt:lpstr>
      <vt:lpstr>Office Theme</vt:lpstr>
      <vt:lpstr>PowerPoint Presentation</vt:lpstr>
      <vt:lpstr>Oak Hill</vt:lpstr>
      <vt:lpstr>Metro Nashville / NDOT</vt:lpstr>
      <vt:lpstr>Definition</vt:lpstr>
      <vt:lpstr>Definition</vt:lpstr>
      <vt:lpstr>The 3 “E’s”</vt:lpstr>
      <vt:lpstr>Safety &amp; Vision Zero</vt:lpstr>
      <vt:lpstr>Toolbox</vt:lpstr>
      <vt:lpstr>Horizontal</vt:lpstr>
      <vt:lpstr>Horizontal</vt:lpstr>
      <vt:lpstr>Horizontal</vt:lpstr>
      <vt:lpstr>Horizontal</vt:lpstr>
      <vt:lpstr>Horizontal</vt:lpstr>
      <vt:lpstr>Horizontal</vt:lpstr>
      <vt:lpstr>Vertical</vt:lpstr>
      <vt:lpstr>Vertical</vt:lpstr>
      <vt:lpstr>Vertical</vt:lpstr>
      <vt:lpstr>Lane Narrowing</vt:lpstr>
      <vt:lpstr>Roadside</vt:lpstr>
      <vt:lpstr>NOT Traffic Calming</vt:lpstr>
      <vt:lpstr>Oak Hill</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Firmwide Communications Brownbag</dc:title>
  <dc:creator>Cleary, Chelsea</dc:creator>
  <cp:lastModifiedBy>City Manager</cp:lastModifiedBy>
  <cp:revision>40</cp:revision>
  <dcterms:created xsi:type="dcterms:W3CDTF">2019-10-09T17:04:53Z</dcterms:created>
  <dcterms:modified xsi:type="dcterms:W3CDTF">2024-01-09T18:10:47Z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0x010100F208FFB27777C14583424E0987F51888</vt:lpwstr>
  </property>
</Properties>
</file>